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8FA56A-7DB0-4912-AA72-04E6A47088B5}" type="datetimeFigureOut">
              <a:rPr lang="fr-FR" smtClean="0"/>
              <a:pPr/>
              <a:t>28/06/2020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CB35C4-B4A5-4EAC-B44D-F2321867AFE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037E0B1-EEDC-4A53-8C3E-55A4A5CF2249}" type="datetimeFigureOut">
              <a:rPr lang="fr-FR" smtClean="0"/>
              <a:pPr/>
              <a:t>28/06/2020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37E0B1-EEDC-4A53-8C3E-55A4A5CF2249}" type="datetimeFigureOut">
              <a:rPr lang="fr-FR" smtClean="0"/>
              <a:pPr/>
              <a:t>28/06/2020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37E0B1-EEDC-4A53-8C3E-55A4A5CF2249}" type="datetimeFigureOut">
              <a:rPr lang="fr-FR" smtClean="0"/>
              <a:pPr/>
              <a:t>28/06/2020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37E0B1-EEDC-4A53-8C3E-55A4A5CF2249}" type="datetimeFigureOut">
              <a:rPr lang="fr-FR" smtClean="0"/>
              <a:pPr/>
              <a:t>28/06/2020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037E0B1-EEDC-4A53-8C3E-55A4A5CF2249}" type="datetimeFigureOut">
              <a:rPr lang="fr-FR" smtClean="0"/>
              <a:pPr/>
              <a:t>28/06/2020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037E0B1-EEDC-4A53-8C3E-55A4A5CF2249}" type="datetimeFigureOut">
              <a:rPr lang="fr-FR" smtClean="0"/>
              <a:pPr/>
              <a:t>28/06/2020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037E0B1-EEDC-4A53-8C3E-55A4A5CF2249}" type="datetimeFigureOut">
              <a:rPr lang="fr-FR" smtClean="0"/>
              <a:pPr/>
              <a:t>28/06/2020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037E0B1-EEDC-4A53-8C3E-55A4A5CF2249}" type="datetimeFigureOut">
              <a:rPr lang="fr-FR" smtClean="0"/>
              <a:pPr/>
              <a:t>28/06/2020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037E0B1-EEDC-4A53-8C3E-55A4A5CF2249}" type="datetimeFigureOut">
              <a:rPr lang="fr-FR" smtClean="0"/>
              <a:pPr/>
              <a:t>28/06/2020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037E0B1-EEDC-4A53-8C3E-55A4A5CF2249}" type="datetimeFigureOut">
              <a:rPr lang="fr-FR" smtClean="0"/>
              <a:pPr/>
              <a:t>28/06/2020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037E0B1-EEDC-4A53-8C3E-55A4A5CF2249}" type="datetimeFigureOut">
              <a:rPr lang="fr-FR" smtClean="0"/>
              <a:pPr/>
              <a:t>28/06/2020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C9251E-AF86-4F8B-A07F-7C019D499C7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7E0B1-EEDC-4A53-8C3E-55A4A5CF2249}" type="datetimeFigureOut">
              <a:rPr lang="fr-FR" smtClean="0"/>
              <a:pPr/>
              <a:t>28/06/2020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9251E-AF86-4F8B-A07F-7C019D499C7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ours de Maths 3ème : Décrocher le Brevet Maths !"/>
          <p:cNvPicPr>
            <a:picLocks noChangeAspect="1" noChangeArrowheads="1"/>
          </p:cNvPicPr>
          <p:nvPr/>
        </p:nvPicPr>
        <p:blipFill>
          <a:blip r:embed="rId2" cstate="print"/>
          <a:srcRect/>
          <a:stretch>
            <a:fillRect/>
          </a:stretch>
        </p:blipFill>
        <p:spPr bwMode="auto">
          <a:xfrm>
            <a:off x="2555776" y="2132856"/>
            <a:ext cx="6033172" cy="4231358"/>
          </a:xfrm>
          <a:prstGeom prst="rect">
            <a:avLst/>
          </a:prstGeom>
          <a:noFill/>
        </p:spPr>
      </p:pic>
      <p:sp>
        <p:nvSpPr>
          <p:cNvPr id="4" name="Rectangle 3"/>
          <p:cNvSpPr/>
          <p:nvPr/>
        </p:nvSpPr>
        <p:spPr>
          <a:xfrm>
            <a:off x="323528" y="764704"/>
            <a:ext cx="8471486" cy="830997"/>
          </a:xfrm>
          <a:prstGeom prst="rect">
            <a:avLst/>
          </a:prstGeom>
          <a:noFill/>
        </p:spPr>
        <p:txBody>
          <a:bodyPr wrap="none" lIns="91440" tIns="45720" rIns="91440" bIns="45720">
            <a:spAutoFit/>
          </a:bodyPr>
          <a:lstStyle/>
          <a:p>
            <a:pPr algn="ctr"/>
            <a:r>
              <a:rPr lang="fr-FR"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Comment réussir en maths ?</a:t>
            </a:r>
            <a:endParaRPr lang="fr-FR"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Dessin de Une montre-bracelet colorie par Membre non inscrit le 12 ..."/>
          <p:cNvPicPr>
            <a:picLocks noChangeAspect="1" noChangeArrowheads="1"/>
          </p:cNvPicPr>
          <p:nvPr/>
        </p:nvPicPr>
        <p:blipFill>
          <a:blip r:embed="rId2" cstate="print"/>
          <a:srcRect/>
          <a:stretch>
            <a:fillRect/>
          </a:stretch>
        </p:blipFill>
        <p:spPr bwMode="auto">
          <a:xfrm>
            <a:off x="7765124" y="4365104"/>
            <a:ext cx="1378876" cy="1080120"/>
          </a:xfrm>
          <a:prstGeom prst="rect">
            <a:avLst/>
          </a:prstGeom>
          <a:noFill/>
        </p:spPr>
      </p:pic>
      <p:sp>
        <p:nvSpPr>
          <p:cNvPr id="3" name="ZoneTexte 2"/>
          <p:cNvSpPr txBox="1"/>
          <p:nvPr/>
        </p:nvSpPr>
        <p:spPr>
          <a:xfrm>
            <a:off x="323528" y="1124744"/>
            <a:ext cx="7560840" cy="1754326"/>
          </a:xfrm>
          <a:prstGeom prst="rect">
            <a:avLst/>
          </a:prstGeom>
          <a:noFill/>
        </p:spPr>
        <p:txBody>
          <a:bodyPr wrap="square" rtlCol="0">
            <a:spAutoFit/>
          </a:bodyPr>
          <a:lstStyle/>
          <a:p>
            <a:r>
              <a:rPr lang="fr-FR" b="1" dirty="0" smtClean="0"/>
              <a:t>Le stress est bon !</a:t>
            </a:r>
          </a:p>
          <a:p>
            <a:r>
              <a:rPr lang="fr-FR" dirty="0" smtClean="0"/>
              <a:t>Si on stresse, c’est normal et d’ailleurs c’est bon, cela donne de l’énergie.</a:t>
            </a:r>
          </a:p>
          <a:p>
            <a:r>
              <a:rPr lang="fr-FR" dirty="0" smtClean="0"/>
              <a:t>Par contre, il ne faut pas se laisser dépasser par le stress et au fur et à </a:t>
            </a:r>
          </a:p>
          <a:p>
            <a:r>
              <a:rPr lang="fr-FR" dirty="0" smtClean="0"/>
              <a:t>mesure que tu rentres dans l’évaluation, le stress disparaît.</a:t>
            </a:r>
          </a:p>
          <a:p>
            <a:endParaRPr lang="fr-FR" dirty="0" smtClean="0"/>
          </a:p>
          <a:p>
            <a:endParaRPr lang="fr-FR" dirty="0"/>
          </a:p>
        </p:txBody>
      </p:sp>
      <p:sp>
        <p:nvSpPr>
          <p:cNvPr id="4" name="ZoneTexte 3"/>
          <p:cNvSpPr txBox="1"/>
          <p:nvPr/>
        </p:nvSpPr>
        <p:spPr>
          <a:xfrm>
            <a:off x="323528" y="2492896"/>
            <a:ext cx="4490268" cy="369332"/>
          </a:xfrm>
          <a:prstGeom prst="rect">
            <a:avLst/>
          </a:prstGeom>
          <a:noFill/>
        </p:spPr>
        <p:txBody>
          <a:bodyPr wrap="none" rtlCol="0">
            <a:spAutoFit/>
          </a:bodyPr>
          <a:lstStyle/>
          <a:p>
            <a:r>
              <a:rPr lang="fr-FR" b="1" dirty="0" smtClean="0"/>
              <a:t>Commencer par un exercice qui semble facile</a:t>
            </a:r>
            <a:endParaRPr lang="fr-FR" b="1" dirty="0"/>
          </a:p>
        </p:txBody>
      </p:sp>
      <p:sp>
        <p:nvSpPr>
          <p:cNvPr id="5" name="ZoneTexte 4"/>
          <p:cNvSpPr txBox="1"/>
          <p:nvPr/>
        </p:nvSpPr>
        <p:spPr>
          <a:xfrm>
            <a:off x="395536" y="3068960"/>
            <a:ext cx="8352928" cy="2031325"/>
          </a:xfrm>
          <a:prstGeom prst="rect">
            <a:avLst/>
          </a:prstGeom>
          <a:noFill/>
        </p:spPr>
        <p:txBody>
          <a:bodyPr wrap="square" rtlCol="0">
            <a:spAutoFit/>
          </a:bodyPr>
          <a:lstStyle/>
          <a:p>
            <a:r>
              <a:rPr lang="fr-FR" b="1" dirty="0" smtClean="0"/>
              <a:t>Ne pas perdre de temps. </a:t>
            </a:r>
          </a:p>
          <a:p>
            <a:r>
              <a:rPr lang="fr-FR" dirty="0" smtClean="0"/>
              <a:t>Si tu n’arrives pas à une question ou un exercice, passe au suivant.</a:t>
            </a:r>
          </a:p>
          <a:p>
            <a:r>
              <a:rPr lang="fr-FR" dirty="0" smtClean="0"/>
              <a:t>Pas le moment de se lancer dans une découverte mathématiques.</a:t>
            </a:r>
          </a:p>
          <a:p>
            <a:r>
              <a:rPr lang="fr-FR" dirty="0" smtClean="0"/>
              <a:t>Etre efficace pour en faire le plus possible.</a:t>
            </a:r>
          </a:p>
          <a:p>
            <a:r>
              <a:rPr lang="fr-FR" dirty="0" smtClean="0"/>
              <a:t>Avoir une montre pour gérer au mieux le temps</a:t>
            </a:r>
          </a:p>
          <a:p>
            <a:r>
              <a:rPr lang="fr-FR" dirty="0" smtClean="0"/>
              <a:t>Le pire c’est de regretter à la fin de ne pas avoir fini et de se dire à mince c’est fini et je savais faire </a:t>
            </a:r>
            <a:endParaRPr lang="fr-FR" dirty="0"/>
          </a:p>
        </p:txBody>
      </p:sp>
      <p:sp>
        <p:nvSpPr>
          <p:cNvPr id="6" name="ZoneTexte 5"/>
          <p:cNvSpPr txBox="1"/>
          <p:nvPr/>
        </p:nvSpPr>
        <p:spPr>
          <a:xfrm>
            <a:off x="395536" y="5517232"/>
            <a:ext cx="7560840" cy="923330"/>
          </a:xfrm>
          <a:prstGeom prst="rect">
            <a:avLst/>
          </a:prstGeom>
          <a:noFill/>
        </p:spPr>
        <p:txBody>
          <a:bodyPr wrap="square" rtlCol="0">
            <a:spAutoFit/>
          </a:bodyPr>
          <a:lstStyle/>
          <a:p>
            <a:r>
              <a:rPr lang="fr-FR" b="1" dirty="0" smtClean="0"/>
              <a:t>Ne jamais se décourager</a:t>
            </a:r>
          </a:p>
          <a:p>
            <a:r>
              <a:rPr lang="fr-FR" dirty="0" smtClean="0"/>
              <a:t>Aller toujours jusqu’au bout, tenter toutes les questions. Produire à tout pris quelque choses. Faire de son mieux. Produire à tout pris quelque chose3</a:t>
            </a:r>
            <a:endParaRPr lang="fr-FR" dirty="0"/>
          </a:p>
        </p:txBody>
      </p:sp>
      <p:sp>
        <p:nvSpPr>
          <p:cNvPr id="7" name="Rectangle 6"/>
          <p:cNvSpPr/>
          <p:nvPr/>
        </p:nvSpPr>
        <p:spPr>
          <a:xfrm>
            <a:off x="3131840" y="0"/>
            <a:ext cx="2536272" cy="923330"/>
          </a:xfrm>
          <a:prstGeom prst="rect">
            <a:avLst/>
          </a:prstGeom>
          <a:noFill/>
        </p:spPr>
        <p:txBody>
          <a:bodyPr wrap="none" lIns="91440" tIns="45720" rIns="91440" bIns="45720">
            <a:spAutoFit/>
          </a:bodyPr>
          <a:lstStyle/>
          <a:p>
            <a:pPr algn="ctr"/>
            <a:r>
              <a:rPr lang="fr-F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Le jour J</a:t>
            </a:r>
            <a:endParaRPr lang="fr-F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051" name="Picture 3"/>
          <p:cNvPicPr>
            <a:picLocks noChangeAspect="1" noChangeArrowheads="1"/>
          </p:cNvPicPr>
          <p:nvPr/>
        </p:nvPicPr>
        <p:blipFill>
          <a:blip r:embed="rId3" cstate="print"/>
          <a:srcRect/>
          <a:stretch>
            <a:fillRect/>
          </a:stretch>
        </p:blipFill>
        <p:spPr bwMode="auto">
          <a:xfrm>
            <a:off x="7452320" y="836712"/>
            <a:ext cx="1552788" cy="1672233"/>
          </a:xfrm>
          <a:prstGeom prst="rect">
            <a:avLst/>
          </a:prstGeom>
          <a:noFill/>
          <a:ln w="9525">
            <a:noFill/>
            <a:miter lim="800000"/>
            <a:headEnd/>
            <a:tailEnd/>
          </a:ln>
        </p:spPr>
      </p:pic>
      <p:pic>
        <p:nvPicPr>
          <p:cNvPr id="2055" name="Picture 7" descr="Google : 7 astuces pour gagner du temps ! | Maika-Rédaction : des ..."/>
          <p:cNvPicPr>
            <a:picLocks noChangeAspect="1" noChangeArrowheads="1"/>
          </p:cNvPicPr>
          <p:nvPr/>
        </p:nvPicPr>
        <p:blipFill>
          <a:blip r:embed="rId4" cstate="print"/>
          <a:srcRect l="18025" r="20391"/>
          <a:stretch>
            <a:fillRect/>
          </a:stretch>
        </p:blipFill>
        <p:spPr bwMode="auto">
          <a:xfrm>
            <a:off x="7452320" y="3068960"/>
            <a:ext cx="1261386" cy="1152128"/>
          </a:xfrm>
          <a:prstGeom prst="rect">
            <a:avLst/>
          </a:prstGeom>
          <a:noFill/>
        </p:spPr>
      </p:pic>
      <p:pic>
        <p:nvPicPr>
          <p:cNvPr id="2057" name="Picture 9" descr="6 MOYENS POUR APPRENDRE LE DESSIN ET PEINTURE SANS SE DECOURAGER ..."/>
          <p:cNvPicPr>
            <a:picLocks noChangeAspect="1" noChangeArrowheads="1"/>
          </p:cNvPicPr>
          <p:nvPr/>
        </p:nvPicPr>
        <p:blipFill>
          <a:blip r:embed="rId5" cstate="print"/>
          <a:srcRect l="20160" t="3979" r="12641"/>
          <a:stretch>
            <a:fillRect/>
          </a:stretch>
        </p:blipFill>
        <p:spPr bwMode="auto">
          <a:xfrm>
            <a:off x="7956376" y="5517232"/>
            <a:ext cx="962745" cy="11616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9" presetClass="entr" presetSubtype="0"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animEffect transition="in" filter="dissolve">
                                      <p:cBhvr>
                                        <p:cTn id="25" dur="500"/>
                                        <p:tgtEl>
                                          <p:spTgt spid="2055"/>
                                        </p:tgtEl>
                                      </p:cBhvr>
                                    </p:animEffect>
                                  </p:childTnLst>
                                </p:cTn>
                              </p:par>
                            </p:childTnLst>
                          </p:cTn>
                        </p:par>
                        <p:par>
                          <p:cTn id="26" fill="hold">
                            <p:stCondLst>
                              <p:cond delay="500"/>
                            </p:stCondLst>
                            <p:childTnLst>
                              <p:par>
                                <p:cTn id="27" presetID="9" presetClass="entr" presetSubtype="0" fill="hold" nodeType="afterEffect">
                                  <p:stCondLst>
                                    <p:cond delay="2000"/>
                                  </p:stCondLst>
                                  <p:childTnLst>
                                    <p:set>
                                      <p:cBhvr>
                                        <p:cTn id="28" dur="1" fill="hold">
                                          <p:stCondLst>
                                            <p:cond delay="0"/>
                                          </p:stCondLst>
                                        </p:cTn>
                                        <p:tgtEl>
                                          <p:spTgt spid="2053"/>
                                        </p:tgtEl>
                                        <p:attrNameLst>
                                          <p:attrName>style.visibility</p:attrName>
                                        </p:attrNameLst>
                                      </p:cBhvr>
                                      <p:to>
                                        <p:strVal val="visible"/>
                                      </p:to>
                                    </p:set>
                                    <p:animEffect transition="in" filter="dissolve">
                                      <p:cBhvr>
                                        <p:cTn id="29" dur="500"/>
                                        <p:tgtEl>
                                          <p:spTgt spid="205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057"/>
                                        </p:tgtEl>
                                        <p:attrNameLst>
                                          <p:attrName>style.visibility</p:attrName>
                                        </p:attrNameLst>
                                      </p:cBhvr>
                                      <p:to>
                                        <p:strVal val="visible"/>
                                      </p:to>
                                    </p:set>
                                    <p:animEffect transition="in" filter="dissolve">
                                      <p:cBhvr>
                                        <p:cTn id="34" dur="500"/>
                                        <p:tgtEl>
                                          <p:spTgt spid="2057"/>
                                        </p:tgtEl>
                                      </p:cBhvr>
                                    </p:animEffect>
                                  </p:childTnLst>
                                </p:cTn>
                              </p:par>
                            </p:childTnLst>
                          </p:cTn>
                        </p:par>
                        <p:par>
                          <p:cTn id="35" fill="hold">
                            <p:stCondLst>
                              <p:cond delay="500"/>
                            </p:stCondLst>
                            <p:childTnLst>
                              <p:par>
                                <p:cTn id="36" presetID="22" presetClass="entr" presetSubtype="8" fill="hold" grpId="0" nodeType="afterEffect">
                                  <p:stCondLst>
                                    <p:cond delay="100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4751" y="2708920"/>
            <a:ext cx="8999964" cy="1662506"/>
          </a:xfrm>
          <a:prstGeom prst="rect">
            <a:avLst/>
          </a:prstGeom>
          <a:noFill/>
        </p:spPr>
        <p:txBody>
          <a:bodyPr wrap="none" rtlCol="0">
            <a:spAutoFit/>
          </a:bodyPr>
          <a:lstStyle/>
          <a:p>
            <a:pPr algn="ctr">
              <a:lnSpc>
                <a:spcPct val="150000"/>
              </a:lnSpc>
            </a:pPr>
            <a:r>
              <a:rPr lang="fr-FR" sz="3600" dirty="0" smtClean="0">
                <a:solidFill>
                  <a:srgbClr val="FF0000"/>
                </a:solidFill>
                <a:latin typeface="Script MT Bold" pitchFamily="66" charset="0"/>
              </a:rPr>
              <a:t>La honte n’est pas d’être inférieur à l’adversaire </a:t>
            </a:r>
          </a:p>
          <a:p>
            <a:pPr algn="ctr">
              <a:lnSpc>
                <a:spcPct val="150000"/>
              </a:lnSpc>
            </a:pPr>
            <a:r>
              <a:rPr lang="fr-FR" sz="3600" dirty="0" smtClean="0">
                <a:solidFill>
                  <a:srgbClr val="FF0000"/>
                </a:solidFill>
                <a:latin typeface="Script MT Bold" pitchFamily="66" charset="0"/>
              </a:rPr>
              <a:t>c’est d’être inférieur à soi-même.</a:t>
            </a:r>
            <a:endParaRPr lang="fr-FR" sz="3600" dirty="0">
              <a:solidFill>
                <a:srgbClr val="FF0000"/>
              </a:solidFill>
              <a:latin typeface="Script MT Bold" pitchFamily="66" charset="0"/>
            </a:endParaRPr>
          </a:p>
        </p:txBody>
      </p:sp>
      <p:sp>
        <p:nvSpPr>
          <p:cNvPr id="5" name="Rectangle 4"/>
          <p:cNvSpPr/>
          <p:nvPr/>
        </p:nvSpPr>
        <p:spPr>
          <a:xfrm>
            <a:off x="683568" y="908720"/>
            <a:ext cx="7998600" cy="707886"/>
          </a:xfrm>
          <a:prstGeom prst="rect">
            <a:avLst/>
          </a:prstGeom>
          <a:noFill/>
        </p:spPr>
        <p:txBody>
          <a:bodyPr wrap="none" lIns="91440" tIns="45720" rIns="91440" bIns="45720">
            <a:spAutoFit/>
          </a:bodyPr>
          <a:lstStyle/>
          <a:p>
            <a:pPr algn="ctr"/>
            <a:r>
              <a:rPr lang="fr-FR" sz="4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Proverbe pour te faire réfléchir</a:t>
            </a:r>
            <a:endParaRPr lang="fr-FR"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908720"/>
          </a:xfrm>
        </p:spPr>
        <p:txBody>
          <a:bodyPr>
            <a:normAutofit/>
          </a:bodyPr>
          <a:lstStyle/>
          <a:p>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Les secrets de la réussite en maths</a:t>
            </a:r>
            <a:endParaRPr lang="fr-F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ZoneTexte 3"/>
          <p:cNvSpPr txBox="1"/>
          <p:nvPr/>
        </p:nvSpPr>
        <p:spPr>
          <a:xfrm>
            <a:off x="395536" y="2060848"/>
            <a:ext cx="7920880" cy="923330"/>
          </a:xfrm>
          <a:prstGeom prst="rect">
            <a:avLst/>
          </a:prstGeom>
          <a:noFill/>
        </p:spPr>
        <p:txBody>
          <a:bodyPr wrap="square" rtlCol="0">
            <a:spAutoFit/>
          </a:bodyPr>
          <a:lstStyle/>
          <a:p>
            <a:pPr>
              <a:buFontTx/>
              <a:buChar char="-"/>
            </a:pPr>
            <a:r>
              <a:rPr lang="fr-FR" dirty="0" smtClean="0"/>
              <a:t>  </a:t>
            </a:r>
            <a:r>
              <a:rPr lang="fr-FR" b="1" dirty="0" smtClean="0"/>
              <a:t>Être attentif   </a:t>
            </a:r>
            <a:r>
              <a:rPr lang="fr-FR" dirty="0" smtClean="0"/>
              <a:t>: tu as fait les ¾ du travail</a:t>
            </a:r>
          </a:p>
          <a:p>
            <a:pPr>
              <a:buFontTx/>
              <a:buChar char="-"/>
            </a:pPr>
            <a:endParaRPr lang="fr-FR" dirty="0" smtClean="0"/>
          </a:p>
          <a:p>
            <a:endParaRPr lang="fr-FR" dirty="0"/>
          </a:p>
        </p:txBody>
      </p:sp>
      <p:sp>
        <p:nvSpPr>
          <p:cNvPr id="5" name="ZoneTexte 4"/>
          <p:cNvSpPr txBox="1"/>
          <p:nvPr/>
        </p:nvSpPr>
        <p:spPr>
          <a:xfrm>
            <a:off x="395536" y="2708920"/>
            <a:ext cx="7920880" cy="1200329"/>
          </a:xfrm>
          <a:prstGeom prst="rect">
            <a:avLst/>
          </a:prstGeom>
          <a:noFill/>
        </p:spPr>
        <p:txBody>
          <a:bodyPr wrap="square" rtlCol="0">
            <a:spAutoFit/>
          </a:bodyPr>
          <a:lstStyle/>
          <a:p>
            <a:pPr>
              <a:buFontTx/>
              <a:buChar char="-"/>
            </a:pPr>
            <a:endParaRPr lang="fr-FR" dirty="0" smtClean="0"/>
          </a:p>
          <a:p>
            <a:pPr>
              <a:buFontTx/>
              <a:buChar char="-"/>
            </a:pPr>
            <a:r>
              <a:rPr lang="fr-FR" dirty="0"/>
              <a:t> </a:t>
            </a:r>
            <a:r>
              <a:rPr lang="fr-FR" dirty="0" smtClean="0"/>
              <a:t> </a:t>
            </a:r>
            <a:r>
              <a:rPr lang="fr-FR" b="1" dirty="0" smtClean="0"/>
              <a:t>Faire les exercices: </a:t>
            </a:r>
            <a:r>
              <a:rPr lang="fr-FR" dirty="0" smtClean="0"/>
              <a:t>c’est la base de la réussite en maths  (faire et refaire des exercices et en faire le maximum)</a:t>
            </a:r>
          </a:p>
          <a:p>
            <a:pPr>
              <a:buFontTx/>
              <a:buChar char="-"/>
            </a:pPr>
            <a:endParaRPr lang="fr-FR" dirty="0"/>
          </a:p>
        </p:txBody>
      </p:sp>
      <p:sp>
        <p:nvSpPr>
          <p:cNvPr id="6" name="ZoneTexte 5"/>
          <p:cNvSpPr txBox="1"/>
          <p:nvPr/>
        </p:nvSpPr>
        <p:spPr>
          <a:xfrm>
            <a:off x="467544" y="4005064"/>
            <a:ext cx="7920880" cy="1200329"/>
          </a:xfrm>
          <a:prstGeom prst="rect">
            <a:avLst/>
          </a:prstGeom>
          <a:noFill/>
        </p:spPr>
        <p:txBody>
          <a:bodyPr wrap="square" rtlCol="0">
            <a:spAutoFit/>
          </a:bodyPr>
          <a:lstStyle/>
          <a:p>
            <a:endParaRPr lang="fr-FR" dirty="0" smtClean="0"/>
          </a:p>
          <a:p>
            <a:pPr>
              <a:buFontTx/>
              <a:buChar char="-"/>
            </a:pPr>
            <a:r>
              <a:rPr lang="fr-FR" dirty="0" smtClean="0"/>
              <a:t>  Ne pas hésiter à </a:t>
            </a:r>
            <a:r>
              <a:rPr lang="fr-FR" b="1" dirty="0" smtClean="0"/>
              <a:t>appeler le prof</a:t>
            </a:r>
            <a:r>
              <a:rPr lang="fr-FR" dirty="0" smtClean="0"/>
              <a:t>. Si ce n’est pas toi qui le fait ce sera un autre qui le fera sinon on sert à quoi nous les profs si les élèves ne nous appelle pas ! </a:t>
            </a:r>
          </a:p>
          <a:p>
            <a:pPr>
              <a:buFontTx/>
              <a:buChar char="-"/>
            </a:pPr>
            <a:endParaRPr lang="fr-FR" dirty="0"/>
          </a:p>
        </p:txBody>
      </p:sp>
      <p:sp>
        <p:nvSpPr>
          <p:cNvPr id="7" name="ZoneTexte 6"/>
          <p:cNvSpPr txBox="1"/>
          <p:nvPr/>
        </p:nvSpPr>
        <p:spPr>
          <a:xfrm>
            <a:off x="467544" y="5445224"/>
            <a:ext cx="8208912" cy="646331"/>
          </a:xfrm>
          <a:prstGeom prst="rect">
            <a:avLst/>
          </a:prstGeom>
          <a:noFill/>
        </p:spPr>
        <p:txBody>
          <a:bodyPr wrap="square" rtlCol="0">
            <a:spAutoFit/>
          </a:bodyPr>
          <a:lstStyle/>
          <a:p>
            <a:r>
              <a:rPr lang="fr-FR" dirty="0" smtClean="0"/>
              <a:t>-  Si possible et si tu as des difficultés à rester attentif, il faut </a:t>
            </a:r>
            <a:r>
              <a:rPr lang="fr-FR" b="1" dirty="0" smtClean="0"/>
              <a:t>se placer dans les premiers rangs</a:t>
            </a:r>
            <a:r>
              <a:rPr lang="fr-FR" dirty="0" smtClean="0"/>
              <a:t>, pourquoi ?</a:t>
            </a:r>
            <a:endParaRPr lang="fr-FR" dirty="0"/>
          </a:p>
        </p:txBody>
      </p:sp>
      <p:sp>
        <p:nvSpPr>
          <p:cNvPr id="9" name="Rectangle 8"/>
          <p:cNvSpPr/>
          <p:nvPr/>
        </p:nvSpPr>
        <p:spPr>
          <a:xfrm>
            <a:off x="539552" y="836712"/>
            <a:ext cx="2752678" cy="923330"/>
          </a:xfrm>
          <a:prstGeom prst="rect">
            <a:avLst/>
          </a:prstGeom>
          <a:noFill/>
        </p:spPr>
        <p:txBody>
          <a:bodyPr wrap="none" lIns="91440" tIns="45720" rIns="91440" bIns="45720">
            <a:spAutoFit/>
          </a:bodyPr>
          <a:lstStyle/>
          <a:p>
            <a:pPr algn="ctr"/>
            <a:r>
              <a:rPr lang="fr-F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En classe</a:t>
            </a:r>
            <a:endParaRPr lang="fr-F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242" name="Picture 2" descr="Épinglé sur child"/>
          <p:cNvPicPr>
            <a:picLocks noChangeAspect="1" noChangeArrowheads="1"/>
          </p:cNvPicPr>
          <p:nvPr/>
        </p:nvPicPr>
        <p:blipFill>
          <a:blip r:embed="rId2" cstate="print"/>
          <a:srcRect l="12259" t="7958" r="10099" b="33685"/>
          <a:stretch>
            <a:fillRect/>
          </a:stretch>
        </p:blipFill>
        <p:spPr bwMode="auto">
          <a:xfrm>
            <a:off x="6012160" y="1196752"/>
            <a:ext cx="1368152" cy="1584176"/>
          </a:xfrm>
          <a:prstGeom prst="rect">
            <a:avLst/>
          </a:prstGeom>
          <a:noFill/>
        </p:spPr>
      </p:pic>
      <p:pic>
        <p:nvPicPr>
          <p:cNvPr id="10244" name="Picture 4" descr="Conseils pour écrire un texte - Momes.net"/>
          <p:cNvPicPr>
            <a:picLocks noChangeAspect="1" noChangeArrowheads="1"/>
          </p:cNvPicPr>
          <p:nvPr/>
        </p:nvPicPr>
        <p:blipFill>
          <a:blip r:embed="rId3" cstate="print"/>
          <a:srcRect b="8696"/>
          <a:stretch>
            <a:fillRect/>
          </a:stretch>
        </p:blipFill>
        <p:spPr bwMode="auto">
          <a:xfrm>
            <a:off x="7956376" y="2708920"/>
            <a:ext cx="999263" cy="1224135"/>
          </a:xfrm>
          <a:prstGeom prst="rect">
            <a:avLst/>
          </a:prstGeom>
          <a:noFill/>
        </p:spPr>
      </p:pic>
      <p:pic>
        <p:nvPicPr>
          <p:cNvPr id="10246" name="Picture 6" descr="Colier Heureux Lever La Main En Classe Clip Art Libres De Droits ..."/>
          <p:cNvPicPr>
            <a:picLocks noChangeAspect="1" noChangeArrowheads="1"/>
          </p:cNvPicPr>
          <p:nvPr/>
        </p:nvPicPr>
        <p:blipFill>
          <a:blip r:embed="rId4" cstate="print"/>
          <a:srcRect/>
          <a:stretch>
            <a:fillRect/>
          </a:stretch>
        </p:blipFill>
        <p:spPr bwMode="auto">
          <a:xfrm>
            <a:off x="8316416" y="4149080"/>
            <a:ext cx="667182" cy="1080120"/>
          </a:xfrm>
          <a:prstGeom prst="rect">
            <a:avLst/>
          </a:prstGeom>
          <a:noFill/>
        </p:spPr>
      </p:pic>
      <p:sp>
        <p:nvSpPr>
          <p:cNvPr id="14" name="Flèche courbée vers la gauche 13"/>
          <p:cNvSpPr/>
          <p:nvPr/>
        </p:nvSpPr>
        <p:spPr>
          <a:xfrm>
            <a:off x="4572000" y="6021288"/>
            <a:ext cx="504056" cy="648072"/>
          </a:xfrm>
          <a:prstGeom prst="curved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0244"/>
                                        </p:tgtEl>
                                        <p:attrNameLst>
                                          <p:attrName>style.visibility</p:attrName>
                                        </p:attrNameLst>
                                      </p:cBhvr>
                                      <p:to>
                                        <p:strVal val="visible"/>
                                      </p:to>
                                    </p:set>
                                    <p:animEffect transition="in" filter="checkerboard(across)">
                                      <p:cBhvr>
                                        <p:cTn id="19" dur="500"/>
                                        <p:tgtEl>
                                          <p:spTgt spid="1024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0246"/>
                                        </p:tgtEl>
                                        <p:attrNameLst>
                                          <p:attrName>style.visibility</p:attrName>
                                        </p:attrNameLst>
                                      </p:cBhvr>
                                      <p:to>
                                        <p:strVal val="visible"/>
                                      </p:to>
                                    </p:set>
                                    <p:animEffect transition="in" filter="blinds(horizontal)">
                                      <p:cBhvr>
                                        <p:cTn id="29" dur="500"/>
                                        <p:tgtEl>
                                          <p:spTgt spid="1024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0-#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p:bldP spid="6" grpId="0"/>
      <p:bldP spid="7"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472" t="19000" r="55113" b="40979"/>
          <a:stretch>
            <a:fillRect/>
          </a:stretch>
        </p:blipFill>
        <p:spPr bwMode="auto">
          <a:xfrm>
            <a:off x="251520" y="116632"/>
            <a:ext cx="5256584" cy="2664296"/>
          </a:xfrm>
          <a:prstGeom prst="rect">
            <a:avLst/>
          </a:prstGeom>
          <a:noFill/>
          <a:ln w="9525">
            <a:noFill/>
            <a:miter lim="800000"/>
            <a:headEnd/>
            <a:tailEnd/>
          </a:ln>
        </p:spPr>
      </p:pic>
      <p:sp>
        <p:nvSpPr>
          <p:cNvPr id="4" name="ZoneTexte 3"/>
          <p:cNvSpPr txBox="1"/>
          <p:nvPr/>
        </p:nvSpPr>
        <p:spPr>
          <a:xfrm>
            <a:off x="5724128" y="404664"/>
            <a:ext cx="3168351" cy="2308324"/>
          </a:xfrm>
          <a:prstGeom prst="rect">
            <a:avLst/>
          </a:prstGeom>
          <a:noFill/>
        </p:spPr>
        <p:txBody>
          <a:bodyPr wrap="square" rtlCol="0">
            <a:spAutoFit/>
          </a:bodyPr>
          <a:lstStyle/>
          <a:p>
            <a:pPr algn="just"/>
            <a:r>
              <a:rPr lang="fr-FR" dirty="0" smtClean="0">
                <a:solidFill>
                  <a:srgbClr val="00B050"/>
                </a:solidFill>
              </a:rPr>
              <a:t>En vert, ce que voit un élève assis dans le fond de la classe, il voit toute sa classe et donc tout ce qui s’y passe.</a:t>
            </a:r>
          </a:p>
          <a:p>
            <a:pPr algn="just"/>
            <a:r>
              <a:rPr lang="fr-FR" i="1" dirty="0" smtClean="0"/>
              <a:t>Il y a vraiment de quoi être déconcentré quand on sait tout </a:t>
            </a:r>
            <a:r>
              <a:rPr lang="fr-FR" i="1" dirty="0"/>
              <a:t>c</a:t>
            </a:r>
            <a:r>
              <a:rPr lang="fr-FR" i="1" dirty="0" smtClean="0"/>
              <a:t>e qu’il se passe dans une salle de classe !</a:t>
            </a:r>
            <a:endParaRPr lang="fr-FR" i="1" dirty="0"/>
          </a:p>
        </p:txBody>
      </p:sp>
      <p:pic>
        <p:nvPicPr>
          <p:cNvPr id="1028" name="Picture 4"/>
          <p:cNvPicPr>
            <a:picLocks noChangeAspect="1" noChangeArrowheads="1"/>
          </p:cNvPicPr>
          <p:nvPr/>
        </p:nvPicPr>
        <p:blipFill>
          <a:blip r:embed="rId3" cstate="print"/>
          <a:srcRect l="472" t="19840" r="55586" b="37320"/>
          <a:stretch>
            <a:fillRect/>
          </a:stretch>
        </p:blipFill>
        <p:spPr bwMode="auto">
          <a:xfrm>
            <a:off x="3275856" y="3429000"/>
            <a:ext cx="5616624" cy="3080084"/>
          </a:xfrm>
          <a:prstGeom prst="rect">
            <a:avLst/>
          </a:prstGeom>
          <a:noFill/>
          <a:ln w="9525">
            <a:noFill/>
            <a:miter lim="800000"/>
            <a:headEnd/>
            <a:tailEnd/>
          </a:ln>
        </p:spPr>
      </p:pic>
      <p:sp>
        <p:nvSpPr>
          <p:cNvPr id="6" name="ZoneTexte 5"/>
          <p:cNvSpPr txBox="1"/>
          <p:nvPr/>
        </p:nvSpPr>
        <p:spPr>
          <a:xfrm>
            <a:off x="323528" y="3573016"/>
            <a:ext cx="2736304" cy="2862322"/>
          </a:xfrm>
          <a:prstGeom prst="rect">
            <a:avLst/>
          </a:prstGeom>
          <a:noFill/>
        </p:spPr>
        <p:txBody>
          <a:bodyPr wrap="square" rtlCol="0">
            <a:spAutoFit/>
          </a:bodyPr>
          <a:lstStyle/>
          <a:p>
            <a:pPr algn="just"/>
            <a:r>
              <a:rPr lang="fr-FR" dirty="0" smtClean="0">
                <a:solidFill>
                  <a:srgbClr val="00B050"/>
                </a:solidFill>
              </a:rPr>
              <a:t>En vert, ce que voit un élève assis dans les 1ers rangs. Il y voit le prof et le tableau.</a:t>
            </a:r>
          </a:p>
          <a:p>
            <a:pPr algn="just"/>
            <a:r>
              <a:rPr lang="fr-FR" i="1" dirty="0" smtClean="0"/>
              <a:t>Bien évidemment la tentation à la débauche est infiniment moins grande et on peut rester bien concentré pour écouter le cours.</a:t>
            </a:r>
            <a:endParaRPr lang="fr-FR"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0-#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 calcmode="lin" valueType="num">
                                      <p:cBhvr additive="base">
                                        <p:cTn id="16" dur="500" fill="hold"/>
                                        <p:tgtEl>
                                          <p:spTgt spid="1028"/>
                                        </p:tgtEl>
                                        <p:attrNameLst>
                                          <p:attrName>ppt_x</p:attrName>
                                        </p:attrNameLst>
                                      </p:cBhvr>
                                      <p:tavLst>
                                        <p:tav tm="0">
                                          <p:val>
                                            <p:strVal val="#ppt_x"/>
                                          </p:val>
                                        </p:tav>
                                        <p:tav tm="100000">
                                          <p:val>
                                            <p:strVal val="#ppt_x"/>
                                          </p:val>
                                        </p:tav>
                                      </p:tavLst>
                                    </p:anim>
                                    <p:anim calcmode="lin" valueType="num">
                                      <p:cBhvr additive="base">
                                        <p:cTn id="17" dur="500" fill="hold"/>
                                        <p:tgtEl>
                                          <p:spTgt spid="1028"/>
                                        </p:tgtEl>
                                        <p:attrNameLst>
                                          <p:attrName>ppt_y</p:attrName>
                                        </p:attrNameLst>
                                      </p:cBhvr>
                                      <p:tavLst>
                                        <p:tav tm="0">
                                          <p:val>
                                            <p:strVal val="1+#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1052736"/>
            <a:ext cx="8136904" cy="923330"/>
          </a:xfrm>
          <a:prstGeom prst="rect">
            <a:avLst/>
          </a:prstGeom>
          <a:noFill/>
        </p:spPr>
        <p:txBody>
          <a:bodyPr wrap="square" rtlCol="0">
            <a:spAutoFit/>
          </a:bodyPr>
          <a:lstStyle/>
          <a:p>
            <a:pPr algn="just">
              <a:buFontTx/>
              <a:buChar char="-"/>
            </a:pPr>
            <a:r>
              <a:rPr lang="fr-FR" b="1" dirty="0" smtClean="0"/>
              <a:t>Faire les devoirs </a:t>
            </a:r>
            <a:r>
              <a:rPr lang="fr-FR" dirty="0" smtClean="0"/>
              <a:t>et c’est très important puisque cela permet de revoir ce qui a été travaillé dans la journée. </a:t>
            </a:r>
            <a:r>
              <a:rPr lang="fr-FR" i="1" dirty="0" smtClean="0"/>
              <a:t>Il est important de retravailler ce qui a été vu, c’est le seul moyen de progresser et de comprendre.</a:t>
            </a:r>
          </a:p>
        </p:txBody>
      </p:sp>
      <p:sp>
        <p:nvSpPr>
          <p:cNvPr id="4" name="ZoneTexte 3"/>
          <p:cNvSpPr txBox="1"/>
          <p:nvPr/>
        </p:nvSpPr>
        <p:spPr>
          <a:xfrm>
            <a:off x="323528" y="1916832"/>
            <a:ext cx="8136904" cy="1200329"/>
          </a:xfrm>
          <a:prstGeom prst="rect">
            <a:avLst/>
          </a:prstGeom>
          <a:noFill/>
        </p:spPr>
        <p:txBody>
          <a:bodyPr wrap="square" rtlCol="0">
            <a:spAutoFit/>
          </a:bodyPr>
          <a:lstStyle/>
          <a:p>
            <a:pPr algn="just"/>
            <a:endParaRPr lang="fr-FR" dirty="0" smtClean="0"/>
          </a:p>
          <a:p>
            <a:pPr algn="just">
              <a:buFontTx/>
              <a:buChar char="-"/>
            </a:pPr>
            <a:r>
              <a:rPr lang="fr-FR" dirty="0"/>
              <a:t>  </a:t>
            </a:r>
            <a:r>
              <a:rPr lang="fr-FR" b="1" dirty="0" smtClean="0"/>
              <a:t>Démarrer suffisamment tôt</a:t>
            </a:r>
            <a:r>
              <a:rPr lang="fr-FR" dirty="0" smtClean="0"/>
              <a:t> notamment lorsqu’il y a à faire un DTL. </a:t>
            </a:r>
          </a:p>
          <a:p>
            <a:pPr algn="just"/>
            <a:r>
              <a:rPr lang="fr-FR" dirty="0" smtClean="0"/>
              <a:t>Ne pas s’y prendre au dernier moment sinon cela devient mission impossible et on est complètement débordé et on rend quelque chose de pas satisfaisant.</a:t>
            </a:r>
          </a:p>
        </p:txBody>
      </p:sp>
      <p:sp>
        <p:nvSpPr>
          <p:cNvPr id="5" name="ZoneTexte 4"/>
          <p:cNvSpPr txBox="1"/>
          <p:nvPr/>
        </p:nvSpPr>
        <p:spPr>
          <a:xfrm>
            <a:off x="251520" y="2996952"/>
            <a:ext cx="8136904" cy="3416320"/>
          </a:xfrm>
          <a:prstGeom prst="rect">
            <a:avLst/>
          </a:prstGeom>
          <a:noFill/>
        </p:spPr>
        <p:txBody>
          <a:bodyPr wrap="square" rtlCol="0">
            <a:spAutoFit/>
          </a:bodyPr>
          <a:lstStyle/>
          <a:p>
            <a:endParaRPr lang="fr-FR" dirty="0" smtClean="0"/>
          </a:p>
          <a:p>
            <a:pPr algn="just">
              <a:buFontTx/>
              <a:buChar char="-"/>
            </a:pPr>
            <a:r>
              <a:rPr lang="fr-FR" dirty="0" smtClean="0"/>
              <a:t> </a:t>
            </a:r>
            <a:r>
              <a:rPr lang="fr-FR" b="1" dirty="0" smtClean="0"/>
              <a:t>Consacrer du temps</a:t>
            </a:r>
          </a:p>
          <a:p>
            <a:pPr algn="just"/>
            <a:r>
              <a:rPr lang="fr-FR" smtClean="0"/>
              <a:t>Il </a:t>
            </a:r>
            <a:r>
              <a:rPr lang="fr-FR" dirty="0" smtClean="0"/>
              <a:t>faut prendre le temps de « sécher » sur </a:t>
            </a:r>
            <a:r>
              <a:rPr lang="fr-FR" smtClean="0"/>
              <a:t>un problème</a:t>
            </a:r>
            <a:r>
              <a:rPr lang="fr-FR" dirty="0" smtClean="0"/>
              <a:t>, de le décortiquer pour le résoudre.</a:t>
            </a:r>
          </a:p>
          <a:p>
            <a:pPr algn="just"/>
            <a:r>
              <a:rPr lang="fr-FR" dirty="0" smtClean="0"/>
              <a:t>C’est pas parce qu’on ne comprend pas qu’on perd son temps. C’est  le cheminement jusqu’à la  compréhension qui est important, pas trouver, c’est  chercher, c’est ça faire des maths. Si tu ne trouves pas, ce n’est pas grave, à partir du moment où tu as passé du temps à chercher.</a:t>
            </a:r>
          </a:p>
          <a:p>
            <a:pPr algn="just"/>
            <a:r>
              <a:rPr lang="fr-FR" dirty="0" smtClean="0"/>
              <a:t>Tu peux ensuite demander de l’aide. Quand tu prendras connaissance de l’aide, la lecture de la solution sera grandement facilité et tu comprendras plus vite.</a:t>
            </a:r>
          </a:p>
          <a:p>
            <a:pPr algn="just"/>
            <a:r>
              <a:rPr lang="fr-FR" dirty="0" smtClean="0"/>
              <a:t>Mais évidement l’objectif c’est de trouver et si tu trouves, tu es ravie , une grande satisfaction personnelle.</a:t>
            </a:r>
          </a:p>
        </p:txBody>
      </p:sp>
      <p:sp>
        <p:nvSpPr>
          <p:cNvPr id="6" name="Titre 1"/>
          <p:cNvSpPr txBox="1">
            <a:spLocks/>
          </p:cNvSpPr>
          <p:nvPr/>
        </p:nvSpPr>
        <p:spPr>
          <a:xfrm>
            <a:off x="3347864" y="0"/>
            <a:ext cx="5349280" cy="620688"/>
          </a:xfrm>
          <a:prstGeom prst="rect">
            <a:avLst/>
          </a:prstGeom>
        </p:spPr>
        <p:txBody>
          <a:bodyP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Les secrets de la réussite en maths</a:t>
            </a:r>
            <a:endParaRPr kumimoji="0" lang="fr-FR" sz="32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sp>
        <p:nvSpPr>
          <p:cNvPr id="7" name="Rectangle 6"/>
          <p:cNvSpPr/>
          <p:nvPr/>
        </p:nvSpPr>
        <p:spPr>
          <a:xfrm>
            <a:off x="179512" y="116632"/>
            <a:ext cx="3523722" cy="923330"/>
          </a:xfrm>
          <a:prstGeom prst="rect">
            <a:avLst/>
          </a:prstGeom>
          <a:noFill/>
        </p:spPr>
        <p:txBody>
          <a:bodyPr wrap="none" lIns="91440" tIns="45720" rIns="91440" bIns="45720">
            <a:spAutoFit/>
          </a:bodyPr>
          <a:lstStyle/>
          <a:p>
            <a:pPr algn="ctr"/>
            <a:r>
              <a:rPr kumimoji="0" lang="fr-FR" sz="5400" b="1" i="0" u="none" strike="noStrike" kern="1200" cap="none" spc="0" normalizeH="0" baseline="0" noProof="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mn-lt"/>
                <a:ea typeface="+mn-ea"/>
                <a:cs typeface="+mn-cs"/>
              </a:rPr>
              <a:t>A la maison</a:t>
            </a:r>
            <a:endParaRPr lang="fr-F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8194" name="Picture 2" descr="Comment mesurer la mobilisation des employés"/>
          <p:cNvPicPr>
            <a:picLocks noChangeAspect="1" noChangeArrowheads="1"/>
          </p:cNvPicPr>
          <p:nvPr/>
        </p:nvPicPr>
        <p:blipFill>
          <a:blip r:embed="rId2" cstate="print"/>
          <a:srcRect/>
          <a:stretch>
            <a:fillRect/>
          </a:stretch>
        </p:blipFill>
        <p:spPr bwMode="auto">
          <a:xfrm>
            <a:off x="7991872" y="5955499"/>
            <a:ext cx="1152128" cy="902501"/>
          </a:xfrm>
          <a:prstGeom prst="rect">
            <a:avLst/>
          </a:prstGeom>
          <a:noFill/>
        </p:spPr>
      </p:pic>
      <p:pic>
        <p:nvPicPr>
          <p:cNvPr id="8196" name="Picture 4" descr="Consacrer du temps aux projets personnels des élèves : l'approche ..."/>
          <p:cNvPicPr>
            <a:picLocks noChangeAspect="1" noChangeArrowheads="1"/>
          </p:cNvPicPr>
          <p:nvPr/>
        </p:nvPicPr>
        <p:blipFill>
          <a:blip r:embed="rId3" cstate="print"/>
          <a:srcRect l="15517" r="22414" b="6897"/>
          <a:stretch>
            <a:fillRect/>
          </a:stretch>
        </p:blipFill>
        <p:spPr bwMode="auto">
          <a:xfrm>
            <a:off x="7380312" y="2780928"/>
            <a:ext cx="1216135" cy="1368152"/>
          </a:xfrm>
          <a:prstGeom prst="rect">
            <a:avLst/>
          </a:prstGeom>
          <a:noFill/>
        </p:spPr>
      </p:pic>
      <p:sp>
        <p:nvSpPr>
          <p:cNvPr id="8198" name="AutoShape 6" descr="Exercices de maths : comment les réussir pendant les devoirs d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200" name="AutoShape 8" descr="Exercices de maths : comment les réussir pendant les devoirs d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202" name="AutoShape 10" descr="Exercices de maths : comment les réussir pendant les devoirs d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204" name="AutoShape 12" descr="Exercices de maths : comment les réussir pendant les devoirs d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206" name="Picture 14" descr="Exercice de math"/>
          <p:cNvPicPr>
            <a:picLocks noChangeAspect="1" noChangeArrowheads="1"/>
          </p:cNvPicPr>
          <p:nvPr/>
        </p:nvPicPr>
        <p:blipFill>
          <a:blip r:embed="rId4" cstate="print"/>
          <a:srcRect r="6761" b="40816"/>
          <a:stretch>
            <a:fillRect/>
          </a:stretch>
        </p:blipFill>
        <p:spPr bwMode="auto">
          <a:xfrm>
            <a:off x="7236296" y="1700808"/>
            <a:ext cx="1710190" cy="7200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8206"/>
                                        </p:tgtEl>
                                        <p:attrNameLst>
                                          <p:attrName>style.visibility</p:attrName>
                                        </p:attrNameLst>
                                      </p:cBhvr>
                                      <p:to>
                                        <p:strVal val="visible"/>
                                      </p:to>
                                    </p:set>
                                    <p:animEffect transition="in" filter="checkerboard(across)">
                                      <p:cBhvr>
                                        <p:cTn id="11" dur="500"/>
                                        <p:tgtEl>
                                          <p:spTgt spid="820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12" fill="hold" nodeType="withEffect">
                                  <p:stCondLst>
                                    <p:cond delay="0"/>
                                  </p:stCondLst>
                                  <p:childTnLst>
                                    <p:set>
                                      <p:cBhvr>
                                        <p:cTn id="25" dur="1" fill="hold">
                                          <p:stCondLst>
                                            <p:cond delay="0"/>
                                          </p:stCondLst>
                                        </p:cTn>
                                        <p:tgtEl>
                                          <p:spTgt spid="8196"/>
                                        </p:tgtEl>
                                        <p:attrNameLst>
                                          <p:attrName>style.visibility</p:attrName>
                                        </p:attrNameLst>
                                      </p:cBhvr>
                                      <p:to>
                                        <p:strVal val="visible"/>
                                      </p:to>
                                    </p:set>
                                    <p:anim calcmode="lin" valueType="num">
                                      <p:cBhvr additive="base">
                                        <p:cTn id="26" dur="500" fill="hold"/>
                                        <p:tgtEl>
                                          <p:spTgt spid="8196"/>
                                        </p:tgtEl>
                                        <p:attrNameLst>
                                          <p:attrName>ppt_x</p:attrName>
                                        </p:attrNameLst>
                                      </p:cBhvr>
                                      <p:tavLst>
                                        <p:tav tm="0">
                                          <p:val>
                                            <p:strVal val="0-#ppt_w/2"/>
                                          </p:val>
                                        </p:tav>
                                        <p:tav tm="100000">
                                          <p:val>
                                            <p:strVal val="#ppt_x"/>
                                          </p:val>
                                        </p:tav>
                                      </p:tavLst>
                                    </p:anim>
                                    <p:anim calcmode="lin" valueType="num">
                                      <p:cBhvr additive="base">
                                        <p:cTn id="27" dur="500" fill="hold"/>
                                        <p:tgtEl>
                                          <p:spTgt spid="8196"/>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nodeType="afterEffect">
                                  <p:stCondLst>
                                    <p:cond delay="2000"/>
                                  </p:stCondLst>
                                  <p:childTnLst>
                                    <p:set>
                                      <p:cBhvr>
                                        <p:cTn id="30" dur="1" fill="hold">
                                          <p:stCondLst>
                                            <p:cond delay="0"/>
                                          </p:stCondLst>
                                        </p:cTn>
                                        <p:tgtEl>
                                          <p:spTgt spid="8194"/>
                                        </p:tgtEl>
                                        <p:attrNameLst>
                                          <p:attrName>style.visibility</p:attrName>
                                        </p:attrNameLst>
                                      </p:cBhvr>
                                      <p:to>
                                        <p:strVal val="visible"/>
                                      </p:to>
                                    </p:set>
                                    <p:anim calcmode="lin" valueType="num">
                                      <p:cBhvr additive="base">
                                        <p:cTn id="31" dur="500" fill="hold"/>
                                        <p:tgtEl>
                                          <p:spTgt spid="8194"/>
                                        </p:tgtEl>
                                        <p:attrNameLst>
                                          <p:attrName>ppt_x</p:attrName>
                                        </p:attrNameLst>
                                      </p:cBhvr>
                                      <p:tavLst>
                                        <p:tav tm="0">
                                          <p:val>
                                            <p:strVal val="#ppt_x"/>
                                          </p:val>
                                        </p:tav>
                                        <p:tav tm="100000">
                                          <p:val>
                                            <p:strVal val="#ppt_x"/>
                                          </p:val>
                                        </p:tav>
                                      </p:tavLst>
                                    </p:anim>
                                    <p:anim calcmode="lin" valueType="num">
                                      <p:cBhvr additive="base">
                                        <p:cTn id="32"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5987" t="33600" r="57948" b="47080"/>
          <a:stretch>
            <a:fillRect/>
          </a:stretch>
        </p:blipFill>
        <p:spPr bwMode="auto">
          <a:xfrm>
            <a:off x="6444208" y="980728"/>
            <a:ext cx="2128932" cy="1440160"/>
          </a:xfrm>
          <a:prstGeom prst="rect">
            <a:avLst/>
          </a:prstGeom>
          <a:noFill/>
          <a:ln w="9525">
            <a:noFill/>
            <a:miter lim="800000"/>
            <a:headEnd/>
            <a:tailEnd/>
          </a:ln>
        </p:spPr>
      </p:pic>
      <p:sp>
        <p:nvSpPr>
          <p:cNvPr id="5" name="ZoneTexte 4"/>
          <p:cNvSpPr txBox="1"/>
          <p:nvPr/>
        </p:nvSpPr>
        <p:spPr>
          <a:xfrm>
            <a:off x="6876256" y="620688"/>
            <a:ext cx="1164421" cy="369332"/>
          </a:xfrm>
          <a:prstGeom prst="rect">
            <a:avLst/>
          </a:prstGeom>
          <a:noFill/>
        </p:spPr>
        <p:txBody>
          <a:bodyPr wrap="none" rtlCol="0">
            <a:spAutoFit/>
          </a:bodyPr>
          <a:lstStyle/>
          <a:p>
            <a:r>
              <a:rPr lang="fr-FR" dirty="0" smtClean="0">
                <a:solidFill>
                  <a:srgbClr val="FF0000"/>
                </a:solidFill>
              </a:rPr>
              <a:t>Est-ce ça ?</a:t>
            </a:r>
            <a:endParaRPr lang="fr-FR" dirty="0">
              <a:solidFill>
                <a:srgbClr val="FF0000"/>
              </a:solidFill>
            </a:endParaRPr>
          </a:p>
        </p:txBody>
      </p:sp>
      <p:sp>
        <p:nvSpPr>
          <p:cNvPr id="7" name="ZoneTexte 6"/>
          <p:cNvSpPr txBox="1"/>
          <p:nvPr/>
        </p:nvSpPr>
        <p:spPr>
          <a:xfrm>
            <a:off x="323528" y="1772816"/>
            <a:ext cx="5521576" cy="646331"/>
          </a:xfrm>
          <a:prstGeom prst="rect">
            <a:avLst/>
          </a:prstGeom>
          <a:noFill/>
        </p:spPr>
        <p:txBody>
          <a:bodyPr wrap="none" rtlCol="0">
            <a:spAutoFit/>
          </a:bodyPr>
          <a:lstStyle/>
          <a:p>
            <a:r>
              <a:rPr lang="fr-FR" b="1" dirty="0" smtClean="0"/>
              <a:t>Réviser </a:t>
            </a:r>
            <a:r>
              <a:rPr lang="fr-FR" b="1" dirty="0" smtClean="0"/>
              <a:t>avec </a:t>
            </a:r>
            <a:r>
              <a:rPr lang="fr-FR" b="1" dirty="0" smtClean="0"/>
              <a:t>son téléphone</a:t>
            </a:r>
          </a:p>
          <a:p>
            <a:r>
              <a:rPr lang="fr-FR" i="1" dirty="0" smtClean="0"/>
              <a:t>C’est bien trop tentant de répondre aux divers messages.</a:t>
            </a:r>
            <a:endParaRPr lang="fr-FR" i="1" dirty="0"/>
          </a:p>
        </p:txBody>
      </p:sp>
      <p:sp>
        <p:nvSpPr>
          <p:cNvPr id="8" name="ZoneTexte 7"/>
          <p:cNvSpPr txBox="1"/>
          <p:nvPr/>
        </p:nvSpPr>
        <p:spPr>
          <a:xfrm>
            <a:off x="395536" y="2564904"/>
            <a:ext cx="8532440" cy="1200329"/>
          </a:xfrm>
          <a:prstGeom prst="rect">
            <a:avLst/>
          </a:prstGeom>
          <a:noFill/>
        </p:spPr>
        <p:txBody>
          <a:bodyPr wrap="square" rtlCol="0">
            <a:spAutoFit/>
          </a:bodyPr>
          <a:lstStyle/>
          <a:p>
            <a:r>
              <a:rPr lang="fr-FR" b="1" dirty="0" smtClean="0"/>
              <a:t>Réviser avec des amis. </a:t>
            </a:r>
          </a:p>
          <a:p>
            <a:r>
              <a:rPr lang="fr-FR" i="1" dirty="0" smtClean="0"/>
              <a:t>Une évaluation se révise seul. Si en revanche un ami peut </a:t>
            </a:r>
          </a:p>
          <a:p>
            <a:r>
              <a:rPr lang="fr-FR" i="1" dirty="0" smtClean="0"/>
              <a:t>t’aider, t’expliquer, c’est possible mais à ce moment-là on </a:t>
            </a:r>
          </a:p>
          <a:p>
            <a:r>
              <a:rPr lang="fr-FR" i="1" dirty="0" smtClean="0"/>
              <a:t>ne travaille pas ensemble, c’est un cours de maths.</a:t>
            </a:r>
            <a:endParaRPr lang="fr-FR" i="1" dirty="0"/>
          </a:p>
        </p:txBody>
      </p:sp>
      <p:sp>
        <p:nvSpPr>
          <p:cNvPr id="9" name="ZoneTexte 8"/>
          <p:cNvSpPr txBox="1"/>
          <p:nvPr/>
        </p:nvSpPr>
        <p:spPr>
          <a:xfrm>
            <a:off x="395536" y="4149080"/>
            <a:ext cx="6984776" cy="1200329"/>
          </a:xfrm>
          <a:prstGeom prst="rect">
            <a:avLst/>
          </a:prstGeom>
          <a:noFill/>
        </p:spPr>
        <p:txBody>
          <a:bodyPr wrap="square" rtlCol="0">
            <a:spAutoFit/>
          </a:bodyPr>
          <a:lstStyle/>
          <a:p>
            <a:r>
              <a:rPr lang="fr-FR" b="1" dirty="0" smtClean="0"/>
              <a:t>Se contenter de lire le cours.</a:t>
            </a:r>
          </a:p>
          <a:p>
            <a:r>
              <a:rPr lang="fr-FR" dirty="0" smtClean="0"/>
              <a:t>Lire le cours ne sert quasiment à rien. Le cours est un support pour résoudre des exercices. A quelques exceptions près, il ne faut pas apprendre mais comprendre.</a:t>
            </a:r>
            <a:endParaRPr lang="fr-FR" dirty="0"/>
          </a:p>
        </p:txBody>
      </p:sp>
      <p:sp>
        <p:nvSpPr>
          <p:cNvPr id="10" name="ZoneTexte 9"/>
          <p:cNvSpPr txBox="1"/>
          <p:nvPr/>
        </p:nvSpPr>
        <p:spPr>
          <a:xfrm>
            <a:off x="395536" y="5661248"/>
            <a:ext cx="7560840" cy="923330"/>
          </a:xfrm>
          <a:prstGeom prst="rect">
            <a:avLst/>
          </a:prstGeom>
          <a:noFill/>
        </p:spPr>
        <p:txBody>
          <a:bodyPr wrap="square" rtlCol="0">
            <a:spAutoFit/>
          </a:bodyPr>
          <a:lstStyle/>
          <a:p>
            <a:r>
              <a:rPr lang="fr-FR" b="1" dirty="0" smtClean="0"/>
              <a:t>Réviser au dernier moment. </a:t>
            </a:r>
          </a:p>
          <a:p>
            <a:r>
              <a:rPr lang="fr-FR" i="1" dirty="0" smtClean="0"/>
              <a:t>Si l’interro est annoncée une semaine à l’avance ce n’est pas </a:t>
            </a:r>
          </a:p>
          <a:p>
            <a:r>
              <a:rPr lang="fr-FR" i="1" dirty="0" smtClean="0"/>
              <a:t>pour s’y prendre au dernier moment !</a:t>
            </a:r>
            <a:endParaRPr lang="fr-FR" i="1" dirty="0"/>
          </a:p>
        </p:txBody>
      </p:sp>
      <p:sp>
        <p:nvSpPr>
          <p:cNvPr id="11" name="Rectangle 10"/>
          <p:cNvSpPr/>
          <p:nvPr/>
        </p:nvSpPr>
        <p:spPr>
          <a:xfrm>
            <a:off x="251520" y="0"/>
            <a:ext cx="6065699" cy="923330"/>
          </a:xfrm>
          <a:prstGeom prst="rect">
            <a:avLst/>
          </a:prstGeom>
          <a:noFill/>
        </p:spPr>
        <p:txBody>
          <a:bodyPr wrap="none" lIns="91440" tIns="45720" rIns="91440" bIns="45720">
            <a:spAutoFit/>
          </a:bodyPr>
          <a:lstStyle/>
          <a:p>
            <a:pPr algn="ctr"/>
            <a:r>
              <a:rPr kumimoji="0" lang="fr-FR" sz="5400" b="1" i="0" u="none" strike="noStrike" kern="1200" cap="none" spc="0" normalizeH="0" baseline="0" noProof="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mn-lt"/>
                <a:ea typeface="+mn-ea"/>
                <a:cs typeface="+mn-cs"/>
              </a:rPr>
              <a:t>Préparer une interro</a:t>
            </a:r>
            <a:endParaRPr lang="fr-F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2" name="Rectangle 11"/>
          <p:cNvSpPr/>
          <p:nvPr/>
        </p:nvSpPr>
        <p:spPr>
          <a:xfrm>
            <a:off x="323528" y="980728"/>
            <a:ext cx="406207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Ce qu’il ne faut pas faire:</a:t>
            </a:r>
            <a:endParaRPr lang="fr-FR"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170" name="Picture 2" descr="11 trucs pour... pour nourrir son goût de lire | JDM"/>
          <p:cNvPicPr>
            <a:picLocks noChangeAspect="1" noChangeArrowheads="1"/>
          </p:cNvPicPr>
          <p:nvPr/>
        </p:nvPicPr>
        <p:blipFill>
          <a:blip r:embed="rId3" cstate="print"/>
          <a:srcRect l="33125" t="11776" b="10349"/>
          <a:stretch>
            <a:fillRect/>
          </a:stretch>
        </p:blipFill>
        <p:spPr bwMode="auto">
          <a:xfrm>
            <a:off x="7308304" y="4077072"/>
            <a:ext cx="1375571" cy="1296144"/>
          </a:xfrm>
          <a:prstGeom prst="rect">
            <a:avLst/>
          </a:prstGeom>
          <a:noFill/>
        </p:spPr>
      </p:pic>
      <p:cxnSp>
        <p:nvCxnSpPr>
          <p:cNvPr id="16" name="Connecteur droit 15"/>
          <p:cNvCxnSpPr/>
          <p:nvPr/>
        </p:nvCxnSpPr>
        <p:spPr>
          <a:xfrm flipV="1">
            <a:off x="7164288" y="4077072"/>
            <a:ext cx="1656184" cy="12961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6588224" y="980728"/>
            <a:ext cx="2016224" cy="1440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7172" name="Picture 4" descr="Trois solutions gratuites pour réviser ses cours ensemble en ..."/>
          <p:cNvPicPr>
            <a:picLocks noChangeAspect="1" noChangeArrowheads="1"/>
          </p:cNvPicPr>
          <p:nvPr/>
        </p:nvPicPr>
        <p:blipFill>
          <a:blip r:embed="rId4" cstate="print"/>
          <a:srcRect/>
          <a:stretch>
            <a:fillRect/>
          </a:stretch>
        </p:blipFill>
        <p:spPr bwMode="auto">
          <a:xfrm>
            <a:off x="6156176" y="2852936"/>
            <a:ext cx="1814602" cy="1152128"/>
          </a:xfrm>
          <a:prstGeom prst="rect">
            <a:avLst/>
          </a:prstGeom>
          <a:noFill/>
        </p:spPr>
      </p:pic>
      <p:pic>
        <p:nvPicPr>
          <p:cNvPr id="7174" name="Picture 6" descr="Révisions de dernière minute : se sortir de l'impasse"/>
          <p:cNvPicPr>
            <a:picLocks noChangeAspect="1" noChangeArrowheads="1"/>
          </p:cNvPicPr>
          <p:nvPr/>
        </p:nvPicPr>
        <p:blipFill>
          <a:blip r:embed="rId5" cstate="print"/>
          <a:srcRect l="10000" r="10000"/>
          <a:stretch>
            <a:fillRect/>
          </a:stretch>
        </p:blipFill>
        <p:spPr bwMode="auto">
          <a:xfrm>
            <a:off x="6948264" y="5572125"/>
            <a:ext cx="1944216" cy="1074110"/>
          </a:xfrm>
          <a:prstGeom prst="rect">
            <a:avLst/>
          </a:prstGeom>
          <a:noFill/>
        </p:spPr>
      </p:pic>
      <p:sp>
        <p:nvSpPr>
          <p:cNvPr id="21" name="Rectangle à coins arrondis 20"/>
          <p:cNvSpPr/>
          <p:nvPr/>
        </p:nvSpPr>
        <p:spPr>
          <a:xfrm>
            <a:off x="5652120" y="6237312"/>
            <a:ext cx="2016224" cy="504056"/>
          </a:xfrm>
          <a:prstGeom prst="wedgeRoundRectCallout">
            <a:avLst>
              <a:gd name="adj1" fmla="val 67768"/>
              <a:gd name="adj2" fmla="val -6645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Olala</a:t>
            </a:r>
            <a:r>
              <a:rPr lang="fr-FR" dirty="0" smtClean="0">
                <a:solidFill>
                  <a:schemeClr val="tx1"/>
                </a:solidFill>
              </a:rPr>
              <a:t>, la panique !  </a:t>
            </a:r>
            <a:endParaRPr lang="fr-FR" dirty="0">
              <a:solidFill>
                <a:schemeClr val="tx1"/>
              </a:solidFill>
            </a:endParaRPr>
          </a:p>
        </p:txBody>
      </p:sp>
      <p:sp>
        <p:nvSpPr>
          <p:cNvPr id="7176" name="AutoShape 8" descr="joueur foot – ASR Footba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178" name="AutoShape 10" descr="joueur foot – ASR Footba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182" name="Picture 14" descr="♥ BiEennnVEnueee ChEEzzZ ZééZéééTee ♥ | Dessin de maquillage ..."/>
          <p:cNvPicPr>
            <a:picLocks noChangeAspect="1" noChangeArrowheads="1"/>
          </p:cNvPicPr>
          <p:nvPr/>
        </p:nvPicPr>
        <p:blipFill>
          <a:blip r:embed="rId6" cstate="print"/>
          <a:srcRect/>
          <a:stretch>
            <a:fillRect/>
          </a:stretch>
        </p:blipFill>
        <p:spPr bwMode="auto">
          <a:xfrm>
            <a:off x="4860032" y="1772816"/>
            <a:ext cx="1222201" cy="1440160"/>
          </a:xfrm>
          <a:prstGeom prst="cloudCallout">
            <a:avLst>
              <a:gd name="adj1" fmla="val 93697"/>
              <a:gd name="adj2" fmla="val 57550"/>
            </a:avLst>
          </a:prstGeom>
          <a:noFill/>
          <a:ln w="38100">
            <a:solidFill>
              <a:srgbClr val="7030A0"/>
            </a:solidFill>
          </a:ln>
        </p:spPr>
      </p:pic>
      <p:cxnSp>
        <p:nvCxnSpPr>
          <p:cNvPr id="28" name="Connecteur droit 27"/>
          <p:cNvCxnSpPr/>
          <p:nvPr/>
        </p:nvCxnSpPr>
        <p:spPr>
          <a:xfrm flipV="1">
            <a:off x="6156176" y="2852936"/>
            <a:ext cx="1800200" cy="11521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Picture 4" descr="Trois solutions gratuites pour réviser ses cours ensemble en ..."/>
          <p:cNvPicPr>
            <a:picLocks noChangeAspect="1" noChangeArrowheads="1"/>
          </p:cNvPicPr>
          <p:nvPr/>
        </p:nvPicPr>
        <p:blipFill>
          <a:blip r:embed="rId4" cstate="print"/>
          <a:srcRect/>
          <a:stretch>
            <a:fillRect/>
          </a:stretch>
        </p:blipFill>
        <p:spPr bwMode="auto">
          <a:xfrm>
            <a:off x="6308576" y="3005336"/>
            <a:ext cx="1814602" cy="1152128"/>
          </a:xfrm>
          <a:prstGeom prst="rect">
            <a:avLst/>
          </a:prstGeom>
          <a:noFill/>
        </p:spPr>
      </p:pic>
      <p:pic>
        <p:nvPicPr>
          <p:cNvPr id="23" name="Image 22" descr="Coloriage Foot sur Hugolescargot.com"/>
          <p:cNvPicPr/>
          <p:nvPr/>
        </p:nvPicPr>
        <p:blipFill>
          <a:blip r:embed="rId7" cstate="print"/>
          <a:srcRect/>
          <a:stretch>
            <a:fillRect/>
          </a:stretch>
        </p:blipFill>
        <p:spPr bwMode="auto">
          <a:xfrm>
            <a:off x="7740352" y="2276872"/>
            <a:ext cx="1296144" cy="792088"/>
          </a:xfrm>
          <a:prstGeom prst="cloudCallou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vertical)">
                                      <p:cBhvr>
                                        <p:cTn id="7" dur="500"/>
                                        <p:tgtEl>
                                          <p:spTgt spid="12"/>
                                        </p:tgtEl>
                                      </p:cBhvr>
                                    </p:animEffect>
                                  </p:childTnLst>
                                </p:cTn>
                              </p:par>
                              <p:par>
                                <p:cTn id="8" presetID="2"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0-#ppt_w/2"/>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ppt_x"/>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500"/>
                            </p:stCondLst>
                            <p:childTnLst>
                              <p:par>
                                <p:cTn id="25" presetID="2" presetClass="entr" presetSubtype="4" fill="hold" nodeType="afterEffect">
                                  <p:stCondLst>
                                    <p:cond delay="1000"/>
                                  </p:stCondLst>
                                  <p:childTnLst>
                                    <p:set>
                                      <p:cBhvr>
                                        <p:cTn id="26" dur="1" fill="hold">
                                          <p:stCondLst>
                                            <p:cond delay="0"/>
                                          </p:stCondLst>
                                        </p:cTn>
                                        <p:tgtEl>
                                          <p:spTgt spid="7172"/>
                                        </p:tgtEl>
                                        <p:attrNameLst>
                                          <p:attrName>style.visibility</p:attrName>
                                        </p:attrNameLst>
                                      </p:cBhvr>
                                      <p:to>
                                        <p:strVal val="visible"/>
                                      </p:to>
                                    </p:set>
                                    <p:anim calcmode="lin" valueType="num">
                                      <p:cBhvr additive="base">
                                        <p:cTn id="27" dur="500" fill="hold"/>
                                        <p:tgtEl>
                                          <p:spTgt spid="7172"/>
                                        </p:tgtEl>
                                        <p:attrNameLst>
                                          <p:attrName>ppt_x</p:attrName>
                                        </p:attrNameLst>
                                      </p:cBhvr>
                                      <p:tavLst>
                                        <p:tav tm="0">
                                          <p:val>
                                            <p:strVal val="#ppt_x"/>
                                          </p:val>
                                        </p:tav>
                                        <p:tav tm="100000">
                                          <p:val>
                                            <p:strVal val="#ppt_x"/>
                                          </p:val>
                                        </p:tav>
                                      </p:tavLst>
                                    </p:anim>
                                    <p:anim calcmode="lin" valueType="num">
                                      <p:cBhvr additive="base">
                                        <p:cTn id="2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23"/>
                                        </p:tgtEl>
                                        <p:attrNameLst>
                                          <p:attrName>ppt_x</p:attrName>
                                        </p:attrNameLst>
                                      </p:cBhvr>
                                      <p:tavLst>
                                        <p:tav tm="0">
                                          <p:val>
                                            <p:strVal val="ppt_x"/>
                                          </p:val>
                                        </p:tav>
                                        <p:tav tm="100000">
                                          <p:val>
                                            <p:strVal val="ppt_x"/>
                                          </p:val>
                                        </p:tav>
                                      </p:tavLst>
                                    </p:anim>
                                    <p:anim calcmode="lin" valueType="num">
                                      <p:cBhvr additive="base">
                                        <p:cTn id="33" dur="500"/>
                                        <p:tgtEl>
                                          <p:spTgt spid="23"/>
                                        </p:tgtEl>
                                        <p:attrNameLst>
                                          <p:attrName>ppt_y</p:attrName>
                                        </p:attrNameLst>
                                      </p:cBhvr>
                                      <p:tavLst>
                                        <p:tav tm="0">
                                          <p:val>
                                            <p:strVal val="ppt_y"/>
                                          </p:val>
                                        </p:tav>
                                        <p:tav tm="100000">
                                          <p:val>
                                            <p:strVal val="1+ppt_h/2"/>
                                          </p:val>
                                        </p:tav>
                                      </p:tavLst>
                                    </p:anim>
                                    <p:set>
                                      <p:cBhvr>
                                        <p:cTn id="34" dur="1" fill="hold">
                                          <p:stCondLst>
                                            <p:cond delay="499"/>
                                          </p:stCondLst>
                                        </p:cTn>
                                        <p:tgtEl>
                                          <p:spTgt spid="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182"/>
                                        </p:tgtEl>
                                        <p:attrNameLst>
                                          <p:attrName>style.visibility</p:attrName>
                                        </p:attrNameLst>
                                      </p:cBhvr>
                                      <p:to>
                                        <p:strVal val="visible"/>
                                      </p:to>
                                    </p:set>
                                    <p:anim calcmode="lin" valueType="num">
                                      <p:cBhvr additive="base">
                                        <p:cTn id="43" dur="500" fill="hold"/>
                                        <p:tgtEl>
                                          <p:spTgt spid="7182"/>
                                        </p:tgtEl>
                                        <p:attrNameLst>
                                          <p:attrName>ppt_x</p:attrName>
                                        </p:attrNameLst>
                                      </p:cBhvr>
                                      <p:tavLst>
                                        <p:tav tm="0">
                                          <p:val>
                                            <p:strVal val="#ppt_x"/>
                                          </p:val>
                                        </p:tav>
                                        <p:tav tm="100000">
                                          <p:val>
                                            <p:strVal val="#ppt_x"/>
                                          </p:val>
                                        </p:tav>
                                      </p:tavLst>
                                    </p:anim>
                                    <p:anim calcmode="lin" valueType="num">
                                      <p:cBhvr additive="base">
                                        <p:cTn id="44" dur="500" fill="hold"/>
                                        <p:tgtEl>
                                          <p:spTgt spid="7182"/>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xit" presetSubtype="4" fill="hold" nodeType="afterEffect">
                                  <p:stCondLst>
                                    <p:cond delay="2000"/>
                                  </p:stCondLst>
                                  <p:childTnLst>
                                    <p:anim calcmode="lin" valueType="num">
                                      <p:cBhvr additive="base">
                                        <p:cTn id="47" dur="500"/>
                                        <p:tgtEl>
                                          <p:spTgt spid="7182"/>
                                        </p:tgtEl>
                                        <p:attrNameLst>
                                          <p:attrName>ppt_x</p:attrName>
                                        </p:attrNameLst>
                                      </p:cBhvr>
                                      <p:tavLst>
                                        <p:tav tm="0">
                                          <p:val>
                                            <p:strVal val="ppt_x"/>
                                          </p:val>
                                        </p:tav>
                                        <p:tav tm="100000">
                                          <p:val>
                                            <p:strVal val="ppt_x"/>
                                          </p:val>
                                        </p:tav>
                                      </p:tavLst>
                                    </p:anim>
                                    <p:anim calcmode="lin" valueType="num">
                                      <p:cBhvr additive="base">
                                        <p:cTn id="48" dur="500"/>
                                        <p:tgtEl>
                                          <p:spTgt spid="7182"/>
                                        </p:tgtEl>
                                        <p:attrNameLst>
                                          <p:attrName>ppt_y</p:attrName>
                                        </p:attrNameLst>
                                      </p:cBhvr>
                                      <p:tavLst>
                                        <p:tav tm="0">
                                          <p:val>
                                            <p:strVal val="ppt_y"/>
                                          </p:val>
                                        </p:tav>
                                        <p:tav tm="100000">
                                          <p:val>
                                            <p:strVal val="1+ppt_h/2"/>
                                          </p:val>
                                        </p:tav>
                                      </p:tavLst>
                                    </p:anim>
                                    <p:set>
                                      <p:cBhvr>
                                        <p:cTn id="49" dur="1" fill="hold">
                                          <p:stCondLst>
                                            <p:cond delay="499"/>
                                          </p:stCondLst>
                                        </p:cTn>
                                        <p:tgtEl>
                                          <p:spTgt spid="718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down)">
                                      <p:cBhvr>
                                        <p:cTn id="54" dur="500"/>
                                        <p:tgtEl>
                                          <p:spTgt spid="2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170"/>
                                        </p:tgtEl>
                                        <p:attrNameLst>
                                          <p:attrName>style.visibility</p:attrName>
                                        </p:attrNameLst>
                                      </p:cBhvr>
                                      <p:to>
                                        <p:strVal val="visible"/>
                                      </p:to>
                                    </p:set>
                                    <p:animEffect transition="in" filter="wipe(left)">
                                      <p:cBhvr>
                                        <p:cTn id="62" dur="500"/>
                                        <p:tgtEl>
                                          <p:spTgt spid="717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par>
                                <p:cTn id="68" presetID="22" presetClass="entr" presetSubtype="4"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down)">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7174"/>
                                        </p:tgtEl>
                                        <p:attrNameLst>
                                          <p:attrName>style.visibility</p:attrName>
                                        </p:attrNameLst>
                                      </p:cBhvr>
                                      <p:to>
                                        <p:strVal val="visible"/>
                                      </p:to>
                                    </p:set>
                                    <p:anim calcmode="lin" valueType="num">
                                      <p:cBhvr additive="base">
                                        <p:cTn id="75" dur="500" fill="hold"/>
                                        <p:tgtEl>
                                          <p:spTgt spid="7174"/>
                                        </p:tgtEl>
                                        <p:attrNameLst>
                                          <p:attrName>ppt_x</p:attrName>
                                        </p:attrNameLst>
                                      </p:cBhvr>
                                      <p:tavLst>
                                        <p:tav tm="0">
                                          <p:val>
                                            <p:strVal val="#ppt_x"/>
                                          </p:val>
                                        </p:tav>
                                        <p:tav tm="100000">
                                          <p:val>
                                            <p:strVal val="#ppt_x"/>
                                          </p:val>
                                        </p:tav>
                                      </p:tavLst>
                                    </p:anim>
                                    <p:anim calcmode="lin" valueType="num">
                                      <p:cBhvr additive="base">
                                        <p:cTn id="76" dur="500" fill="hold"/>
                                        <p:tgtEl>
                                          <p:spTgt spid="7174"/>
                                        </p:tgtEl>
                                        <p:attrNameLst>
                                          <p:attrName>ppt_y</p:attrName>
                                        </p:attrNameLst>
                                      </p:cBhvr>
                                      <p:tavLst>
                                        <p:tav tm="0">
                                          <p:val>
                                            <p:strVal val="1+#ppt_h/2"/>
                                          </p:val>
                                        </p:tav>
                                        <p:tav tm="100000">
                                          <p:val>
                                            <p:strVal val="#ppt_y"/>
                                          </p:val>
                                        </p:tav>
                                      </p:tavLst>
                                    </p:anim>
                                  </p:childTnLst>
                                </p:cTn>
                              </p:par>
                              <p:par>
                                <p:cTn id="77" presetID="22" presetClass="entr" presetSubtype="4"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down)">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wipe(left)">
                                      <p:cBhvr>
                                        <p:cTn id="84" dur="500"/>
                                        <p:tgtEl>
                                          <p:spTgt spid="10"/>
                                        </p:tgtEl>
                                      </p:cBhvr>
                                    </p:animEffect>
                                  </p:childTnLst>
                                </p:cTn>
                              </p:par>
                            </p:childTnLst>
                          </p:cTn>
                        </p:par>
                        <p:par>
                          <p:cTn id="85" fill="hold">
                            <p:stCondLst>
                              <p:cond delay="500"/>
                            </p:stCondLst>
                            <p:childTnLst>
                              <p:par>
                                <p:cTn id="86" presetID="2" presetClass="entr" presetSubtype="4" fill="hold" nodeType="afterEffect">
                                  <p:stCondLst>
                                    <p:cond delay="100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fill="hold"/>
                                        <p:tgtEl>
                                          <p:spTgt spid="22"/>
                                        </p:tgtEl>
                                        <p:attrNameLst>
                                          <p:attrName>ppt_x</p:attrName>
                                        </p:attrNameLst>
                                      </p:cBhvr>
                                      <p:tavLst>
                                        <p:tav tm="0">
                                          <p:val>
                                            <p:strVal val="#ppt_x"/>
                                          </p:val>
                                        </p:tav>
                                        <p:tav tm="100000">
                                          <p:val>
                                            <p:strVal val="#ppt_x"/>
                                          </p:val>
                                        </p:tav>
                                      </p:tavLst>
                                    </p:anim>
                                    <p:anim calcmode="lin" valueType="num">
                                      <p:cBhvr additive="base">
                                        <p:cTn id="8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2"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23528" y="1628800"/>
            <a:ext cx="8496944" cy="1754326"/>
          </a:xfrm>
          <a:prstGeom prst="rect">
            <a:avLst/>
          </a:prstGeom>
          <a:noFill/>
        </p:spPr>
        <p:txBody>
          <a:bodyPr wrap="square" rtlCol="0">
            <a:spAutoFit/>
          </a:bodyPr>
          <a:lstStyle/>
          <a:p>
            <a:pPr algn="just"/>
            <a:r>
              <a:rPr lang="fr-FR" b="1" dirty="0" smtClean="0"/>
              <a:t>Refaire  (et non relire !) les exemples et les exercices corrigés en classe</a:t>
            </a:r>
            <a:r>
              <a:rPr lang="fr-FR" dirty="0" smtClean="0"/>
              <a:t> par le professeur. Ça c’est la base de tout. Il faut vraiment savoir les faire et surtout bien les comprendre.</a:t>
            </a:r>
          </a:p>
          <a:p>
            <a:pPr algn="just"/>
            <a:r>
              <a:rPr lang="fr-FR" dirty="0" smtClean="0">
                <a:solidFill>
                  <a:srgbClr val="FF0000"/>
                </a:solidFill>
              </a:rPr>
              <a:t>Les maths c’est un sport, un sport de l’esprit et qui dit sport dit entrainement. </a:t>
            </a:r>
            <a:r>
              <a:rPr lang="fr-FR" dirty="0" smtClean="0"/>
              <a:t>Pour préparer une </a:t>
            </a:r>
            <a:r>
              <a:rPr lang="fr-FR" dirty="0" smtClean="0"/>
              <a:t>interro</a:t>
            </a:r>
            <a:r>
              <a:rPr lang="fr-FR" dirty="0" smtClean="0"/>
              <a:t>, il faut donc être actif. Parce que le jour de l’interro on ne va pas te demander de relire ton cours mais de refaire et pour cela il faut s’entrainer.</a:t>
            </a:r>
          </a:p>
          <a:p>
            <a:endParaRPr lang="fr-FR" dirty="0"/>
          </a:p>
        </p:txBody>
      </p:sp>
      <p:sp>
        <p:nvSpPr>
          <p:cNvPr id="11" name="ZoneTexte 10"/>
          <p:cNvSpPr txBox="1"/>
          <p:nvPr/>
        </p:nvSpPr>
        <p:spPr>
          <a:xfrm>
            <a:off x="323528" y="3284984"/>
            <a:ext cx="8640960" cy="1477328"/>
          </a:xfrm>
          <a:prstGeom prst="rect">
            <a:avLst/>
          </a:prstGeom>
          <a:noFill/>
        </p:spPr>
        <p:txBody>
          <a:bodyPr wrap="square" rtlCol="0">
            <a:spAutoFit/>
          </a:bodyPr>
          <a:lstStyle/>
          <a:p>
            <a:pPr algn="just"/>
            <a:r>
              <a:rPr lang="fr-FR" b="1" dirty="0" smtClean="0"/>
              <a:t>Refaire des exercices complémentaires: d’application et d’approfondissement </a:t>
            </a:r>
            <a:r>
              <a:rPr lang="fr-FR" dirty="0" smtClean="0"/>
              <a:t>qui vont te permettre de devenir encore meilleur.</a:t>
            </a:r>
          </a:p>
          <a:p>
            <a:pPr algn="just"/>
            <a:r>
              <a:rPr lang="fr-FR" dirty="0" smtClean="0"/>
              <a:t>Où les trouver ? Dans ton cahier d’exercices, dans ton manuel de classe parfois corrigé ou dans méthode et savoir faire, des parascolaires et sur le net.</a:t>
            </a:r>
          </a:p>
          <a:p>
            <a:pPr algn="just"/>
            <a:endParaRPr lang="fr-FR" dirty="0"/>
          </a:p>
        </p:txBody>
      </p:sp>
      <p:sp>
        <p:nvSpPr>
          <p:cNvPr id="12" name="ZoneTexte 11"/>
          <p:cNvSpPr txBox="1"/>
          <p:nvPr/>
        </p:nvSpPr>
        <p:spPr>
          <a:xfrm>
            <a:off x="395536" y="4725144"/>
            <a:ext cx="6241902" cy="923330"/>
          </a:xfrm>
          <a:prstGeom prst="rect">
            <a:avLst/>
          </a:prstGeom>
          <a:noFill/>
        </p:spPr>
        <p:txBody>
          <a:bodyPr wrap="none" rtlCol="0">
            <a:spAutoFit/>
          </a:bodyPr>
          <a:lstStyle/>
          <a:p>
            <a:pPr algn="just"/>
            <a:r>
              <a:rPr lang="fr-FR" b="1" dirty="0" smtClean="0"/>
              <a:t>Apprendre le cours. </a:t>
            </a:r>
          </a:p>
          <a:p>
            <a:pPr algn="just"/>
            <a:r>
              <a:rPr lang="fr-FR" dirty="0" smtClean="0"/>
              <a:t>Si tu as fait suffisamment d’exercices, tu verras que tu connaîtras</a:t>
            </a:r>
          </a:p>
          <a:p>
            <a:pPr algn="just"/>
            <a:r>
              <a:rPr lang="fr-FR" dirty="0" smtClean="0"/>
              <a:t> ton cours</a:t>
            </a:r>
            <a:endParaRPr lang="fr-FR" dirty="0"/>
          </a:p>
        </p:txBody>
      </p:sp>
      <p:sp>
        <p:nvSpPr>
          <p:cNvPr id="13" name="ZoneTexte 12"/>
          <p:cNvSpPr txBox="1"/>
          <p:nvPr/>
        </p:nvSpPr>
        <p:spPr>
          <a:xfrm>
            <a:off x="395536" y="5733256"/>
            <a:ext cx="3077446" cy="369332"/>
          </a:xfrm>
          <a:prstGeom prst="rect">
            <a:avLst/>
          </a:prstGeom>
          <a:noFill/>
        </p:spPr>
        <p:txBody>
          <a:bodyPr wrap="none" rtlCol="0">
            <a:spAutoFit/>
          </a:bodyPr>
          <a:lstStyle/>
          <a:p>
            <a:r>
              <a:rPr lang="fr-FR" b="1" dirty="0" smtClean="0"/>
              <a:t>Faire des fiches </a:t>
            </a:r>
            <a:r>
              <a:rPr lang="fr-FR" dirty="0" smtClean="0"/>
              <a:t>peut être utile.</a:t>
            </a:r>
            <a:endParaRPr lang="fr-FR" dirty="0"/>
          </a:p>
        </p:txBody>
      </p:sp>
      <p:sp>
        <p:nvSpPr>
          <p:cNvPr id="14" name="ZoneTexte 13"/>
          <p:cNvSpPr txBox="1"/>
          <p:nvPr/>
        </p:nvSpPr>
        <p:spPr>
          <a:xfrm>
            <a:off x="395536" y="6237312"/>
            <a:ext cx="6325386" cy="369332"/>
          </a:xfrm>
          <a:prstGeom prst="rect">
            <a:avLst/>
          </a:prstGeom>
          <a:noFill/>
        </p:spPr>
        <p:txBody>
          <a:bodyPr wrap="none" rtlCol="0">
            <a:spAutoFit/>
          </a:bodyPr>
          <a:lstStyle/>
          <a:p>
            <a:r>
              <a:rPr lang="fr-FR" b="1" dirty="0" smtClean="0"/>
              <a:t>Lister les outils mathématiques dont on dispose pour démontrer</a:t>
            </a:r>
            <a:endParaRPr lang="fr-FR" b="1" dirty="0"/>
          </a:p>
        </p:txBody>
      </p:sp>
      <p:sp>
        <p:nvSpPr>
          <p:cNvPr id="9" name="Rectangle 8"/>
          <p:cNvSpPr/>
          <p:nvPr/>
        </p:nvSpPr>
        <p:spPr>
          <a:xfrm>
            <a:off x="251520" y="0"/>
            <a:ext cx="6065699" cy="923330"/>
          </a:xfrm>
          <a:prstGeom prst="rect">
            <a:avLst/>
          </a:prstGeom>
          <a:noFill/>
        </p:spPr>
        <p:txBody>
          <a:bodyPr wrap="none" lIns="91440" tIns="45720" rIns="91440" bIns="45720">
            <a:spAutoFit/>
          </a:bodyPr>
          <a:lstStyle/>
          <a:p>
            <a:pPr algn="ctr"/>
            <a:r>
              <a:rPr kumimoji="0" lang="fr-FR" sz="5400" b="1" i="0" u="none" strike="noStrike" kern="1200" cap="none" spc="0" normalizeH="0" baseline="0" noProof="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mn-lt"/>
                <a:ea typeface="+mn-ea"/>
                <a:cs typeface="+mn-cs"/>
              </a:rPr>
              <a:t>Préparer une interro</a:t>
            </a:r>
            <a:endParaRPr lang="fr-F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0" name="Rectangle 9"/>
          <p:cNvSpPr/>
          <p:nvPr/>
        </p:nvSpPr>
        <p:spPr>
          <a:xfrm>
            <a:off x="323528" y="980728"/>
            <a:ext cx="296722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Ce qu’il faut faire:</a:t>
            </a:r>
            <a:endParaRPr lang="fr-FR"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146" name="AutoShape 2" descr="Reader Boy Png Images 517 X - Apprendre Ses Leçons Dessin Clipar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148" name="Picture 4" descr="Reader Boy Png Images 517 X - Apprendre Ses Leçons Dessin Clipart (517x600), Png Download"/>
          <p:cNvPicPr>
            <a:picLocks noChangeAspect="1" noChangeArrowheads="1"/>
          </p:cNvPicPr>
          <p:nvPr/>
        </p:nvPicPr>
        <p:blipFill>
          <a:blip r:embed="rId2" cstate="print"/>
          <a:srcRect/>
          <a:stretch>
            <a:fillRect/>
          </a:stretch>
        </p:blipFill>
        <p:spPr bwMode="auto">
          <a:xfrm>
            <a:off x="7092280" y="4725144"/>
            <a:ext cx="993390" cy="1152128"/>
          </a:xfrm>
          <a:prstGeom prst="rect">
            <a:avLst/>
          </a:prstGeom>
          <a:noFill/>
        </p:spPr>
      </p:pic>
      <p:pic>
        <p:nvPicPr>
          <p:cNvPr id="6150" name="Picture 6" descr="Banane Drôle, Faire Des Exercices Avec Haltères, Vecteur De ..."/>
          <p:cNvPicPr>
            <a:picLocks noChangeAspect="1" noChangeArrowheads="1"/>
          </p:cNvPicPr>
          <p:nvPr/>
        </p:nvPicPr>
        <p:blipFill>
          <a:blip r:embed="rId3" cstate="print"/>
          <a:srcRect l="24152" t="14678" r="25349" b="13340"/>
          <a:stretch>
            <a:fillRect/>
          </a:stretch>
        </p:blipFill>
        <p:spPr bwMode="auto">
          <a:xfrm>
            <a:off x="7668344" y="404664"/>
            <a:ext cx="889412" cy="12687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1268760"/>
            <a:ext cx="5381666" cy="1477328"/>
          </a:xfrm>
          <a:prstGeom prst="rect">
            <a:avLst/>
          </a:prstGeom>
          <a:noFill/>
        </p:spPr>
        <p:txBody>
          <a:bodyPr wrap="none" rtlCol="0">
            <a:spAutoFit/>
          </a:bodyPr>
          <a:lstStyle/>
          <a:p>
            <a:r>
              <a:rPr lang="fr-FR" dirty="0" smtClean="0"/>
              <a:t>-  </a:t>
            </a:r>
            <a:r>
              <a:rPr lang="fr-FR" b="1" dirty="0" smtClean="0"/>
              <a:t>Il est bon de se tromper.</a:t>
            </a:r>
          </a:p>
          <a:p>
            <a:r>
              <a:rPr lang="fr-FR" dirty="0" smtClean="0"/>
              <a:t>L’erreur  n’est pas grave, elle est formatrice.</a:t>
            </a:r>
          </a:p>
          <a:p>
            <a:r>
              <a:rPr lang="fr-FR" dirty="0" smtClean="0"/>
              <a:t>Ce qu’il faut c’est comprendre son erreur.</a:t>
            </a:r>
          </a:p>
          <a:p>
            <a:r>
              <a:rPr lang="fr-FR" dirty="0" smtClean="0"/>
              <a:t>Par ailleurs, on n’est pas obligé de tout réussir à 100%.</a:t>
            </a:r>
          </a:p>
          <a:p>
            <a:r>
              <a:rPr lang="fr-FR" dirty="0" smtClean="0"/>
              <a:t>On n’attend pas que tout le monde ait 20/20 ou expert.</a:t>
            </a:r>
            <a:endParaRPr lang="fr-FR" dirty="0"/>
          </a:p>
        </p:txBody>
      </p:sp>
      <p:sp>
        <p:nvSpPr>
          <p:cNvPr id="5" name="ZoneTexte 4"/>
          <p:cNvSpPr txBox="1"/>
          <p:nvPr/>
        </p:nvSpPr>
        <p:spPr>
          <a:xfrm>
            <a:off x="539552" y="2780928"/>
            <a:ext cx="8091959" cy="923330"/>
          </a:xfrm>
          <a:prstGeom prst="rect">
            <a:avLst/>
          </a:prstGeom>
          <a:noFill/>
        </p:spPr>
        <p:txBody>
          <a:bodyPr wrap="none" rtlCol="0">
            <a:spAutoFit/>
          </a:bodyPr>
          <a:lstStyle/>
          <a:p>
            <a:pPr>
              <a:buFontTx/>
              <a:buChar char="-"/>
            </a:pPr>
            <a:r>
              <a:rPr lang="fr-FR" b="1" dirty="0" smtClean="0"/>
              <a:t>Il n’y a pas de meilleure solution !</a:t>
            </a:r>
          </a:p>
          <a:p>
            <a:r>
              <a:rPr lang="fr-FR" dirty="0" smtClean="0"/>
              <a:t>On n’attend  pas la solution parfaite.  Le prof ou dans le livre, on te propose </a:t>
            </a:r>
          </a:p>
          <a:p>
            <a:r>
              <a:rPr lang="fr-FR" dirty="0" smtClean="0"/>
              <a:t>la super solution et toi aussi tu es capable de proposer ta solution tout aussi parfaite.</a:t>
            </a:r>
            <a:endParaRPr lang="fr-FR" dirty="0"/>
          </a:p>
        </p:txBody>
      </p:sp>
      <p:sp>
        <p:nvSpPr>
          <p:cNvPr id="6" name="ZoneTexte 5"/>
          <p:cNvSpPr txBox="1"/>
          <p:nvPr/>
        </p:nvSpPr>
        <p:spPr>
          <a:xfrm>
            <a:off x="467544" y="3789040"/>
            <a:ext cx="8208912" cy="1477328"/>
          </a:xfrm>
          <a:prstGeom prst="rect">
            <a:avLst/>
          </a:prstGeom>
          <a:noFill/>
        </p:spPr>
        <p:txBody>
          <a:bodyPr wrap="square" rtlCol="0">
            <a:spAutoFit/>
          </a:bodyPr>
          <a:lstStyle/>
          <a:p>
            <a:r>
              <a:rPr lang="fr-FR" dirty="0" smtClean="0"/>
              <a:t>- </a:t>
            </a:r>
            <a:r>
              <a:rPr lang="fr-FR" b="1" dirty="0" smtClean="0"/>
              <a:t>Faire des maths, ce n’est pas trouver, c’est chercher !</a:t>
            </a:r>
          </a:p>
          <a:p>
            <a:r>
              <a:rPr lang="fr-FR" dirty="0" smtClean="0"/>
              <a:t>Quand on ne comprend pas, il faut d’abord « s’arracher les neurones »</a:t>
            </a:r>
          </a:p>
          <a:p>
            <a:r>
              <a:rPr lang="fr-FR" dirty="0" smtClean="0"/>
              <a:t> C’est ça chercher, c’est ça faire des maths.</a:t>
            </a:r>
          </a:p>
          <a:p>
            <a:r>
              <a:rPr lang="fr-FR" dirty="0" smtClean="0"/>
              <a:t>Chacun à son niveau, mais chacun est capable de faire des efforts  en </a:t>
            </a:r>
            <a:endParaRPr lang="fr-FR" dirty="0" smtClean="0"/>
          </a:p>
          <a:p>
            <a:r>
              <a:rPr lang="fr-FR" dirty="0" smtClean="0"/>
              <a:t>maths </a:t>
            </a:r>
            <a:r>
              <a:rPr lang="fr-FR" dirty="0" smtClean="0"/>
              <a:t>pour produire quelque chose de pertinentes et intéressantes.</a:t>
            </a:r>
          </a:p>
        </p:txBody>
      </p:sp>
      <p:sp>
        <p:nvSpPr>
          <p:cNvPr id="7" name="ZoneTexte 6"/>
          <p:cNvSpPr txBox="1"/>
          <p:nvPr/>
        </p:nvSpPr>
        <p:spPr>
          <a:xfrm>
            <a:off x="395536" y="5301208"/>
            <a:ext cx="4503477" cy="1338828"/>
          </a:xfrm>
          <a:prstGeom prst="rect">
            <a:avLst/>
          </a:prstGeom>
          <a:noFill/>
        </p:spPr>
        <p:txBody>
          <a:bodyPr wrap="none" rtlCol="0">
            <a:spAutoFit/>
          </a:bodyPr>
          <a:lstStyle/>
          <a:p>
            <a:pPr>
              <a:lnSpc>
                <a:spcPct val="150000"/>
              </a:lnSpc>
              <a:buFontTx/>
              <a:buChar char="-"/>
            </a:pPr>
            <a:r>
              <a:rPr lang="fr-FR" b="1" dirty="0" smtClean="0"/>
              <a:t>Solliciter régulièrement son prof </a:t>
            </a:r>
          </a:p>
          <a:p>
            <a:pPr>
              <a:lnSpc>
                <a:spcPct val="150000"/>
              </a:lnSpc>
              <a:buFontTx/>
              <a:buChar char="-"/>
            </a:pPr>
            <a:r>
              <a:rPr lang="fr-FR" b="1" dirty="0" smtClean="0"/>
              <a:t>Utiliser des ressources (livres, Internet, ...)</a:t>
            </a:r>
          </a:p>
          <a:p>
            <a:pPr>
              <a:lnSpc>
                <a:spcPct val="150000"/>
              </a:lnSpc>
              <a:buFontTx/>
              <a:buChar char="-"/>
            </a:pPr>
            <a:r>
              <a:rPr lang="fr-FR" b="1" dirty="0" smtClean="0"/>
              <a:t>Demander de </a:t>
            </a:r>
            <a:r>
              <a:rPr lang="fr-FR" b="1" dirty="0" smtClean="0"/>
              <a:t>l’aide (parents, amis, AED, </a:t>
            </a:r>
            <a:r>
              <a:rPr lang="fr-FR" b="1" dirty="0" err="1" smtClean="0"/>
              <a:t>etc</a:t>
            </a:r>
            <a:r>
              <a:rPr lang="fr-FR" b="1" dirty="0" smtClean="0"/>
              <a:t>)</a:t>
            </a:r>
            <a:endParaRPr lang="fr-FR" dirty="0"/>
          </a:p>
        </p:txBody>
      </p:sp>
      <p:sp>
        <p:nvSpPr>
          <p:cNvPr id="8" name="Rectangle 7"/>
          <p:cNvSpPr/>
          <p:nvPr/>
        </p:nvSpPr>
        <p:spPr>
          <a:xfrm>
            <a:off x="251520" y="0"/>
            <a:ext cx="7711534" cy="1200329"/>
          </a:xfrm>
          <a:prstGeom prst="rect">
            <a:avLst/>
          </a:prstGeom>
          <a:noFill/>
        </p:spPr>
        <p:txBody>
          <a:bodyPr wrap="none" lIns="91440" tIns="45720" rIns="91440" bIns="45720">
            <a:spAutoFit/>
          </a:bodyPr>
          <a:lstStyle/>
          <a:p>
            <a:pPr algn="ctr"/>
            <a:r>
              <a:rPr lang="fr-FR"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Que faire quand on ne comprend pas ? </a:t>
            </a:r>
          </a:p>
          <a:p>
            <a:pPr algn="ctr"/>
            <a:r>
              <a:rPr lang="fr-FR"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Est-ce qu’on peut s’en sortir ?</a:t>
            </a:r>
            <a:endParaRPr lang="fr-FR"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 name="Rectangle 8"/>
          <p:cNvSpPr/>
          <p:nvPr/>
        </p:nvSpPr>
        <p:spPr>
          <a:xfrm>
            <a:off x="7668344" y="404664"/>
            <a:ext cx="110158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Oui</a:t>
            </a:r>
            <a:endParaRPr lang="fr-FR"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123" name="Picture 3"/>
          <p:cNvPicPr>
            <a:picLocks noChangeAspect="1" noChangeArrowheads="1"/>
          </p:cNvPicPr>
          <p:nvPr/>
        </p:nvPicPr>
        <p:blipFill>
          <a:blip r:embed="rId2" cstate="print"/>
          <a:srcRect/>
          <a:stretch>
            <a:fillRect/>
          </a:stretch>
        </p:blipFill>
        <p:spPr bwMode="auto">
          <a:xfrm>
            <a:off x="6228184" y="1268760"/>
            <a:ext cx="1847850" cy="1362075"/>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7740352" y="2276872"/>
            <a:ext cx="744418" cy="1080120"/>
          </a:xfrm>
          <a:prstGeom prst="rect">
            <a:avLst/>
          </a:prstGeom>
          <a:noFill/>
          <a:ln w="9525">
            <a:noFill/>
            <a:miter lim="800000"/>
            <a:headEnd/>
            <a:tailEnd/>
          </a:ln>
        </p:spPr>
      </p:pic>
      <p:pic>
        <p:nvPicPr>
          <p:cNvPr id="5126" name="Picture 6" descr="Dessin – Mystik's mène l'enquête ! – Le blog de Mysticlolly"/>
          <p:cNvPicPr>
            <a:picLocks noChangeAspect="1" noChangeArrowheads="1"/>
          </p:cNvPicPr>
          <p:nvPr/>
        </p:nvPicPr>
        <p:blipFill>
          <a:blip r:embed="rId4" cstate="print"/>
          <a:srcRect b="17920"/>
          <a:stretch>
            <a:fillRect/>
          </a:stretch>
        </p:blipFill>
        <p:spPr bwMode="auto">
          <a:xfrm>
            <a:off x="7596336" y="3717032"/>
            <a:ext cx="1296144" cy="1154292"/>
          </a:xfrm>
          <a:prstGeom prst="rect">
            <a:avLst/>
          </a:prstGeom>
          <a:noFill/>
        </p:spPr>
      </p:pic>
      <p:pic>
        <p:nvPicPr>
          <p:cNvPr id="5128" name="Picture 8" descr="Dessin – Mystik's fait de la géométrie ! par Mysticlolly ..."/>
          <p:cNvPicPr>
            <a:picLocks noChangeAspect="1" noChangeArrowheads="1"/>
          </p:cNvPicPr>
          <p:nvPr/>
        </p:nvPicPr>
        <p:blipFill>
          <a:blip r:embed="rId5" cstate="print"/>
          <a:srcRect/>
          <a:stretch>
            <a:fillRect/>
          </a:stretch>
        </p:blipFill>
        <p:spPr bwMode="auto">
          <a:xfrm>
            <a:off x="7668344" y="5301208"/>
            <a:ext cx="1306096" cy="13764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wipe(left)">
                                      <p:cBhvr>
                                        <p:cTn id="16" dur="500"/>
                                        <p:tgtEl>
                                          <p:spTgt spid="51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wipe(left)">
                                      <p:cBhvr>
                                        <p:cTn id="24" dur="500"/>
                                        <p:tgtEl>
                                          <p:spTgt spid="51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8" presetClass="entr" presetSubtype="16" fill="hold" nodeType="withEffect">
                                  <p:stCondLst>
                                    <p:cond delay="0"/>
                                  </p:stCondLst>
                                  <p:childTnLst>
                                    <p:set>
                                      <p:cBhvr>
                                        <p:cTn id="31" dur="1" fill="hold">
                                          <p:stCondLst>
                                            <p:cond delay="0"/>
                                          </p:stCondLst>
                                        </p:cTn>
                                        <p:tgtEl>
                                          <p:spTgt spid="5126"/>
                                        </p:tgtEl>
                                        <p:attrNameLst>
                                          <p:attrName>style.visibility</p:attrName>
                                        </p:attrNameLst>
                                      </p:cBhvr>
                                      <p:to>
                                        <p:strVal val="visible"/>
                                      </p:to>
                                    </p:set>
                                    <p:animEffect transition="in" filter="diamond(in)">
                                      <p:cBhvr>
                                        <p:cTn id="32" dur="1000"/>
                                        <p:tgtEl>
                                          <p:spTgt spid="5126"/>
                                        </p:tgtEl>
                                      </p:cBhvr>
                                    </p:animEffect>
                                  </p:childTnLst>
                                </p:cTn>
                              </p:par>
                              <p:par>
                                <p:cTn id="33" presetID="3" presetClass="entr" presetSubtype="5" fill="hold" nodeType="withEffect">
                                  <p:stCondLst>
                                    <p:cond delay="0"/>
                                  </p:stCondLst>
                                  <p:childTnLst>
                                    <p:set>
                                      <p:cBhvr>
                                        <p:cTn id="34" dur="1" fill="hold">
                                          <p:stCondLst>
                                            <p:cond delay="0"/>
                                          </p:stCondLst>
                                        </p:cTn>
                                        <p:tgtEl>
                                          <p:spTgt spid="5128"/>
                                        </p:tgtEl>
                                        <p:attrNameLst>
                                          <p:attrName>style.visibility</p:attrName>
                                        </p:attrNameLst>
                                      </p:cBhvr>
                                      <p:to>
                                        <p:strVal val="visible"/>
                                      </p:to>
                                    </p:set>
                                    <p:animEffect transition="in" filter="blinds(vertical)">
                                      <p:cBhvr>
                                        <p:cTn id="35" dur="500"/>
                                        <p:tgtEl>
                                          <p:spTgt spid="51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2132856"/>
            <a:ext cx="8595045" cy="1711366"/>
          </a:xfrm>
          <a:prstGeom prst="rect">
            <a:avLst/>
          </a:prstGeom>
          <a:noFill/>
        </p:spPr>
        <p:txBody>
          <a:bodyPr wrap="none" rtlCol="0">
            <a:spAutoFit/>
          </a:bodyPr>
          <a:lstStyle/>
          <a:p>
            <a:pPr algn="just">
              <a:lnSpc>
                <a:spcPct val="150000"/>
              </a:lnSpc>
            </a:pPr>
            <a:r>
              <a:rPr lang="fr-FR" b="1" dirty="0" smtClean="0"/>
              <a:t>Difficile à dire: </a:t>
            </a:r>
            <a:r>
              <a:rPr lang="fr-FR" dirty="0" smtClean="0"/>
              <a:t>cela dépend de ton niveau, de ta classe et de tes objectifs.</a:t>
            </a:r>
          </a:p>
          <a:p>
            <a:pPr algn="just">
              <a:lnSpc>
                <a:spcPct val="150000"/>
              </a:lnSpc>
            </a:pPr>
            <a:r>
              <a:rPr lang="fr-FR" dirty="0" smtClean="0"/>
              <a:t>Si tu prépares ton interro en moins d’une heure et bien il vaut mieux ne rien faire du tout.</a:t>
            </a:r>
          </a:p>
          <a:p>
            <a:pPr algn="just">
              <a:lnSpc>
                <a:spcPct val="150000"/>
              </a:lnSpc>
            </a:pPr>
            <a:r>
              <a:rPr lang="fr-FR" dirty="0" smtClean="0"/>
              <a:t>Moins d’une heure ne te permets pas de faire tout ce que l’on vient de dire.</a:t>
            </a:r>
          </a:p>
          <a:p>
            <a:pPr algn="just">
              <a:lnSpc>
                <a:spcPct val="150000"/>
              </a:lnSpc>
            </a:pPr>
            <a:r>
              <a:rPr lang="fr-FR" dirty="0" smtClean="0"/>
              <a:t>Au collège, je dirais 2h: un peu moins en 6</a:t>
            </a:r>
            <a:r>
              <a:rPr lang="fr-FR" baseline="30000" dirty="0" smtClean="0"/>
              <a:t>e</a:t>
            </a:r>
            <a:r>
              <a:rPr lang="fr-FR" dirty="0" smtClean="0"/>
              <a:t>, 5</a:t>
            </a:r>
            <a:r>
              <a:rPr lang="fr-FR" baseline="30000" dirty="0" smtClean="0"/>
              <a:t>e</a:t>
            </a:r>
            <a:r>
              <a:rPr lang="fr-FR" dirty="0" smtClean="0"/>
              <a:t>.</a:t>
            </a:r>
            <a:endParaRPr lang="fr-FR" dirty="0"/>
          </a:p>
        </p:txBody>
      </p:sp>
      <p:sp>
        <p:nvSpPr>
          <p:cNvPr id="4" name="ZoneTexte 3"/>
          <p:cNvSpPr txBox="1"/>
          <p:nvPr/>
        </p:nvSpPr>
        <p:spPr>
          <a:xfrm>
            <a:off x="4788024" y="4221088"/>
            <a:ext cx="3960439" cy="646331"/>
          </a:xfrm>
          <a:prstGeom prst="rect">
            <a:avLst/>
          </a:prstGeom>
          <a:noFill/>
        </p:spPr>
        <p:txBody>
          <a:bodyPr wrap="square" rtlCol="0">
            <a:spAutoFit/>
          </a:bodyPr>
          <a:lstStyle/>
          <a:p>
            <a:r>
              <a:rPr lang="fr-FR" dirty="0" smtClean="0"/>
              <a:t>A force de faire tout ces efforts, tu verras, tu finiras par y prendre goût.</a:t>
            </a:r>
            <a:endParaRPr lang="fr-FR" dirty="0"/>
          </a:p>
        </p:txBody>
      </p:sp>
      <p:sp>
        <p:nvSpPr>
          <p:cNvPr id="5" name="Rectangle 4"/>
          <p:cNvSpPr/>
          <p:nvPr/>
        </p:nvSpPr>
        <p:spPr>
          <a:xfrm>
            <a:off x="899592" y="188640"/>
            <a:ext cx="7272054" cy="1323439"/>
          </a:xfrm>
          <a:prstGeom prst="rect">
            <a:avLst/>
          </a:prstGeom>
          <a:noFill/>
        </p:spPr>
        <p:txBody>
          <a:bodyPr wrap="none" lIns="91440" tIns="45720" rIns="91440" bIns="45720">
            <a:spAutoFit/>
          </a:bodyPr>
          <a:lstStyle/>
          <a:p>
            <a:pPr algn="ctr"/>
            <a:r>
              <a:rPr lang="fr-FR" sz="4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Combien de temps pour préparer</a:t>
            </a:r>
          </a:p>
          <a:p>
            <a:pPr algn="ctr"/>
            <a:r>
              <a:rPr lang="fr-FR" sz="4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une évaluation ?</a:t>
            </a:r>
            <a:endParaRPr lang="fr-FR"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4098" name="Picture 2" descr="Le confinement, l'heure de &quot;repenser notre rapport au temps&quot; | Le ..."/>
          <p:cNvPicPr>
            <a:picLocks noChangeAspect="1" noChangeArrowheads="1"/>
          </p:cNvPicPr>
          <p:nvPr/>
        </p:nvPicPr>
        <p:blipFill>
          <a:blip r:embed="rId2" cstate="print"/>
          <a:srcRect/>
          <a:stretch>
            <a:fillRect/>
          </a:stretch>
        </p:blipFill>
        <p:spPr bwMode="auto">
          <a:xfrm>
            <a:off x="323528" y="4293096"/>
            <a:ext cx="2790310" cy="2232248"/>
          </a:xfrm>
          <a:prstGeom prst="rect">
            <a:avLst/>
          </a:prstGeom>
          <a:noFill/>
        </p:spPr>
      </p:pic>
      <p:pic>
        <p:nvPicPr>
          <p:cNvPr id="4100" name="Picture 4" descr="Aquarelle Oiseaux Y Penser Aimer Quelque Chose Stock Vector ..."/>
          <p:cNvPicPr>
            <a:picLocks noChangeAspect="1" noChangeArrowheads="1"/>
          </p:cNvPicPr>
          <p:nvPr/>
        </p:nvPicPr>
        <p:blipFill>
          <a:blip r:embed="rId3" cstate="print"/>
          <a:srcRect/>
          <a:stretch>
            <a:fillRect/>
          </a:stretch>
        </p:blipFill>
        <p:spPr bwMode="auto">
          <a:xfrm>
            <a:off x="4860032" y="4865898"/>
            <a:ext cx="2736304" cy="19921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additive="base">
                                        <p:cTn id="17" dur="500" fill="hold"/>
                                        <p:tgtEl>
                                          <p:spTgt spid="4100"/>
                                        </p:tgtEl>
                                        <p:attrNameLst>
                                          <p:attrName>ppt_x</p:attrName>
                                        </p:attrNameLst>
                                      </p:cBhvr>
                                      <p:tavLst>
                                        <p:tav tm="0">
                                          <p:val>
                                            <p:strVal val="#ppt_x"/>
                                          </p:val>
                                        </p:tav>
                                        <p:tav tm="100000">
                                          <p:val>
                                            <p:strVal val="#ppt_x"/>
                                          </p:val>
                                        </p:tav>
                                      </p:tavLst>
                                    </p:anim>
                                    <p:anim calcmode="lin" valueType="num">
                                      <p:cBhvr additive="base">
                                        <p:cTn id="1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9552" y="2348880"/>
            <a:ext cx="6192688" cy="369332"/>
          </a:xfrm>
          <a:prstGeom prst="rect">
            <a:avLst/>
          </a:prstGeom>
          <a:noFill/>
        </p:spPr>
        <p:txBody>
          <a:bodyPr wrap="square" rtlCol="0">
            <a:spAutoFit/>
          </a:bodyPr>
          <a:lstStyle/>
          <a:p>
            <a:r>
              <a:rPr lang="fr-FR" b="1" dirty="0" smtClean="0"/>
              <a:t>Ne pas se coucher tard </a:t>
            </a:r>
            <a:r>
              <a:rPr lang="fr-FR" dirty="0" smtClean="0"/>
              <a:t>et donc ne pas travailler trop tard.</a:t>
            </a:r>
          </a:p>
        </p:txBody>
      </p:sp>
      <p:sp>
        <p:nvSpPr>
          <p:cNvPr id="4" name="Rectangle 3"/>
          <p:cNvSpPr/>
          <p:nvPr/>
        </p:nvSpPr>
        <p:spPr>
          <a:xfrm>
            <a:off x="539552" y="692696"/>
            <a:ext cx="7942559" cy="707886"/>
          </a:xfrm>
          <a:prstGeom prst="rect">
            <a:avLst/>
          </a:prstGeom>
          <a:noFill/>
        </p:spPr>
        <p:txBody>
          <a:bodyPr wrap="none" lIns="91440" tIns="45720" rIns="91440" bIns="45720">
            <a:spAutoFit/>
          </a:bodyPr>
          <a:lstStyle/>
          <a:p>
            <a:pPr algn="ctr"/>
            <a:r>
              <a:rPr lang="fr-FR" sz="4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Que faire la veille d’une évaluation ?</a:t>
            </a:r>
            <a:endParaRPr lang="fr-FR"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3074" name="Picture 2" descr="Mon bébé dort beaucoup : dois-je m'inquiéter ? - La Boîte Rose"/>
          <p:cNvPicPr>
            <a:picLocks noChangeAspect="1" noChangeArrowheads="1"/>
          </p:cNvPicPr>
          <p:nvPr/>
        </p:nvPicPr>
        <p:blipFill>
          <a:blip r:embed="rId2" cstate="print"/>
          <a:srcRect/>
          <a:stretch>
            <a:fillRect/>
          </a:stretch>
        </p:blipFill>
        <p:spPr bwMode="auto">
          <a:xfrm>
            <a:off x="6372200" y="1988840"/>
            <a:ext cx="2195736" cy="1086608"/>
          </a:xfrm>
          <a:prstGeom prst="rect">
            <a:avLst/>
          </a:prstGeom>
          <a:noFill/>
        </p:spPr>
      </p:pic>
      <p:sp>
        <p:nvSpPr>
          <p:cNvPr id="6" name="ZoneTexte 5"/>
          <p:cNvSpPr txBox="1"/>
          <p:nvPr/>
        </p:nvSpPr>
        <p:spPr>
          <a:xfrm>
            <a:off x="467544" y="3717032"/>
            <a:ext cx="6192688" cy="880369"/>
          </a:xfrm>
          <a:prstGeom prst="rect">
            <a:avLst/>
          </a:prstGeom>
          <a:noFill/>
        </p:spPr>
        <p:txBody>
          <a:bodyPr wrap="square" rtlCol="0">
            <a:spAutoFit/>
          </a:bodyPr>
          <a:lstStyle/>
          <a:p>
            <a:pPr>
              <a:lnSpc>
                <a:spcPct val="150000"/>
              </a:lnSpc>
            </a:pPr>
            <a:r>
              <a:rPr lang="fr-FR" dirty="0" smtClean="0"/>
              <a:t>Ce n’est pas les quelques exercices que tu feras en plus ou en moins qui vont changer grand-chose.</a:t>
            </a:r>
            <a:endParaRPr lang="fr-FR" dirty="0"/>
          </a:p>
        </p:txBody>
      </p:sp>
      <p:sp>
        <p:nvSpPr>
          <p:cNvPr id="3076" name="AutoShape 4" descr="4 manières de cesser de dormir trop tard le mat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8" name="AutoShape 6" descr="Image intitulée Stop Oversleeping Step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left)">
                                      <p:cBhvr>
                                        <p:cTn id="10" dur="500"/>
                                        <p:tgtEl>
                                          <p:spTgt spid="3074"/>
                                        </p:tgtEl>
                                      </p:cBhvr>
                                    </p:animEffect>
                                  </p:childTnLst>
                                </p:cTn>
                              </p:par>
                            </p:childTnLst>
                          </p:cTn>
                        </p:par>
                        <p:par>
                          <p:cTn id="11" fill="hold">
                            <p:stCondLst>
                              <p:cond delay="500"/>
                            </p:stCondLst>
                            <p:childTnLst>
                              <p:par>
                                <p:cTn id="12" presetID="2" presetClass="entr" presetSubtype="4"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1103</Words>
  <Application>Microsoft Office PowerPoint</Application>
  <PresentationFormat>Affichage à l'écran (4:3)</PresentationFormat>
  <Paragraphs>97</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Diapositive 1</vt:lpstr>
      <vt:lpstr>Les secrets de la réussite en maths</vt:lpstr>
      <vt:lpstr>Diapositive 3</vt:lpstr>
      <vt:lpstr>Diapositive 4</vt:lpstr>
      <vt:lpstr>Diapositive 5</vt:lpstr>
      <vt:lpstr>Diapositive 6</vt:lpstr>
      <vt:lpstr>Diapositive 7</vt:lpstr>
      <vt:lpstr>Diapositive 8</vt:lpstr>
      <vt:lpstr>Diapositive 9</vt:lpstr>
      <vt:lpstr>Diapositive 10</vt:lpstr>
      <vt:lpstr>Diapositive 11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réussir en maths ?</dc:title>
  <dc:creator>Anne &amp; Frédé</dc:creator>
  <cp:lastModifiedBy>Anne &amp; Frédé</cp:lastModifiedBy>
  <cp:revision>35</cp:revision>
  <dcterms:created xsi:type="dcterms:W3CDTF">2020-06-25T12:55:50Z</dcterms:created>
  <dcterms:modified xsi:type="dcterms:W3CDTF">2020-06-28T13:19:51Z</dcterms:modified>
</cp:coreProperties>
</file>