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5" r:id="rId3"/>
    <p:sldId id="257" r:id="rId4"/>
    <p:sldId id="258" r:id="rId5"/>
    <p:sldId id="268" r:id="rId6"/>
    <p:sldId id="259" r:id="rId7"/>
    <p:sldId id="260" r:id="rId8"/>
    <p:sldId id="261" r:id="rId9"/>
    <p:sldId id="262" r:id="rId10"/>
    <p:sldId id="263" r:id="rId11"/>
    <p:sldId id="264" r:id="rId12"/>
    <p:sldId id="266" r:id="rId13"/>
    <p:sldId id="267"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8FA56A-7DB0-4912-AA72-04E6A47088B5}" type="datetimeFigureOut">
              <a:rPr lang="fr-FR" smtClean="0"/>
              <a:pPr/>
              <a:t>03/07/2020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B35C4-B4A5-4EAC-B44D-F2321867AFE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037E0B1-EEDC-4A53-8C3E-55A4A5CF2249}" type="datetimeFigureOut">
              <a:rPr lang="fr-FR" smtClean="0"/>
              <a:pPr/>
              <a:t>03/07/2020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37E0B1-EEDC-4A53-8C3E-55A4A5CF2249}" type="datetimeFigureOut">
              <a:rPr lang="fr-FR" smtClean="0"/>
              <a:pPr/>
              <a:t>03/07/2020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37E0B1-EEDC-4A53-8C3E-55A4A5CF2249}" type="datetimeFigureOut">
              <a:rPr lang="fr-FR" smtClean="0"/>
              <a:pPr/>
              <a:t>03/07/2020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37E0B1-EEDC-4A53-8C3E-55A4A5CF2249}" type="datetimeFigureOut">
              <a:rPr lang="fr-FR" smtClean="0"/>
              <a:pPr/>
              <a:t>03/07/2020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037E0B1-EEDC-4A53-8C3E-55A4A5CF2249}" type="datetimeFigureOut">
              <a:rPr lang="fr-FR" smtClean="0"/>
              <a:pPr/>
              <a:t>03/07/2020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037E0B1-EEDC-4A53-8C3E-55A4A5CF2249}" type="datetimeFigureOut">
              <a:rPr lang="fr-FR" smtClean="0"/>
              <a:pPr/>
              <a:t>03/07/2020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037E0B1-EEDC-4A53-8C3E-55A4A5CF2249}" type="datetimeFigureOut">
              <a:rPr lang="fr-FR" smtClean="0"/>
              <a:pPr/>
              <a:t>03/07/2020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037E0B1-EEDC-4A53-8C3E-55A4A5CF2249}" type="datetimeFigureOut">
              <a:rPr lang="fr-FR" smtClean="0"/>
              <a:pPr/>
              <a:t>03/07/2020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037E0B1-EEDC-4A53-8C3E-55A4A5CF2249}" type="datetimeFigureOut">
              <a:rPr lang="fr-FR" smtClean="0"/>
              <a:pPr/>
              <a:t>03/07/2020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037E0B1-EEDC-4A53-8C3E-55A4A5CF2249}" type="datetimeFigureOut">
              <a:rPr lang="fr-FR" smtClean="0"/>
              <a:pPr/>
              <a:t>03/07/2020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037E0B1-EEDC-4A53-8C3E-55A4A5CF2249}" type="datetimeFigureOut">
              <a:rPr lang="fr-FR" smtClean="0"/>
              <a:pPr/>
              <a:t>03/07/2020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7E0B1-EEDC-4A53-8C3E-55A4A5CF2249}" type="datetimeFigureOut">
              <a:rPr lang="fr-FR" smtClean="0"/>
              <a:pPr/>
              <a:t>03/07/2020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9251E-AF86-4F8B-A07F-7C019D499C7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404664"/>
            <a:ext cx="6225487" cy="1569660"/>
          </a:xfrm>
          <a:prstGeom prst="rect">
            <a:avLst/>
          </a:prstGeom>
          <a:noFill/>
        </p:spPr>
        <p:txBody>
          <a:bodyPr wrap="none" lIns="91440" tIns="45720" rIns="91440" bIns="45720">
            <a:spAutoFit/>
          </a:bodyPr>
          <a:lstStyle/>
          <a:p>
            <a:pPr algn="ctr"/>
            <a:r>
              <a:rPr lang="fr-FR"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Comment progresser</a:t>
            </a:r>
          </a:p>
          <a:p>
            <a:pPr algn="ctr"/>
            <a:r>
              <a:rPr lang="fr-FR"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en maths ?</a:t>
            </a:r>
            <a:endParaRPr lang="fr-FR"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ZoneTexte 4"/>
          <p:cNvSpPr txBox="1"/>
          <p:nvPr/>
        </p:nvSpPr>
        <p:spPr>
          <a:xfrm>
            <a:off x="6444208" y="5445224"/>
            <a:ext cx="2448272" cy="830997"/>
          </a:xfrm>
          <a:prstGeom prst="rect">
            <a:avLst/>
          </a:prstGeom>
          <a:noFill/>
        </p:spPr>
        <p:txBody>
          <a:bodyPr wrap="square" rtlCol="0">
            <a:spAutoFit/>
          </a:bodyPr>
          <a:lstStyle/>
          <a:p>
            <a:pPr algn="ctr"/>
            <a:r>
              <a:rPr lang="fr-FR" sz="2400" dirty="0" smtClean="0">
                <a:solidFill>
                  <a:srgbClr val="00B050"/>
                </a:solidFill>
                <a:latin typeface="Comic Sans MS" pitchFamily="66" charset="0"/>
              </a:rPr>
              <a:t>Que la force soit avec toi !</a:t>
            </a:r>
            <a:endParaRPr lang="fr-FR" sz="2400" dirty="0">
              <a:solidFill>
                <a:srgbClr val="00B050"/>
              </a:solidFill>
              <a:latin typeface="Comic Sans MS" pitchFamily="66" charset="0"/>
            </a:endParaRPr>
          </a:p>
        </p:txBody>
      </p:sp>
      <p:pic>
        <p:nvPicPr>
          <p:cNvPr id="11270" name="Picture 6" descr="Poster Star Wars - Yoda, Que La Force Soit Avec Toi (91 x 61 cm ..."/>
          <p:cNvPicPr>
            <a:picLocks noChangeAspect="1" noChangeArrowheads="1"/>
          </p:cNvPicPr>
          <p:nvPr/>
        </p:nvPicPr>
        <p:blipFill>
          <a:blip r:embed="rId2" cstate="print"/>
          <a:srcRect l="17812" t="4320" r="16309" b="28721"/>
          <a:stretch>
            <a:fillRect/>
          </a:stretch>
        </p:blipFill>
        <p:spPr bwMode="auto">
          <a:xfrm>
            <a:off x="3923928" y="4077072"/>
            <a:ext cx="2592288" cy="2634785"/>
          </a:xfrm>
          <a:prstGeom prst="rect">
            <a:avLst/>
          </a:prstGeom>
          <a:noFill/>
        </p:spPr>
      </p:pic>
      <p:pic>
        <p:nvPicPr>
          <p:cNvPr id="9218" name="Picture 2" descr="13 conseils pour progresser en Maths avec Educarré13 ! - Educarre13"/>
          <p:cNvPicPr>
            <a:picLocks noChangeAspect="1" noChangeArrowheads="1"/>
          </p:cNvPicPr>
          <p:nvPr/>
        </p:nvPicPr>
        <p:blipFill>
          <a:blip r:embed="rId3" cstate="print"/>
          <a:srcRect/>
          <a:stretch>
            <a:fillRect/>
          </a:stretch>
        </p:blipFill>
        <p:spPr bwMode="auto">
          <a:xfrm>
            <a:off x="7020272" y="1700808"/>
            <a:ext cx="1475656" cy="1879443"/>
          </a:xfrm>
          <a:prstGeom prst="rect">
            <a:avLst/>
          </a:prstGeom>
          <a:noFill/>
        </p:spPr>
      </p:pic>
      <p:pic>
        <p:nvPicPr>
          <p:cNvPr id="9220" name="Picture 4" descr="Les Astuces pour Mieux Comprendre les Maths | Superprof"/>
          <p:cNvPicPr>
            <a:picLocks noChangeAspect="1" noChangeArrowheads="1"/>
          </p:cNvPicPr>
          <p:nvPr/>
        </p:nvPicPr>
        <p:blipFill>
          <a:blip r:embed="rId4" cstate="print"/>
          <a:srcRect l="1988" r="4588"/>
          <a:stretch>
            <a:fillRect/>
          </a:stretch>
        </p:blipFill>
        <p:spPr bwMode="auto">
          <a:xfrm>
            <a:off x="251520" y="1916832"/>
            <a:ext cx="3528392" cy="26275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checkerboard(across)">
                                      <p:cBhvr>
                                        <p:cTn id="11" dur="500"/>
                                        <p:tgtEl>
                                          <p:spTgt spid="9218"/>
                                        </p:tgtEl>
                                      </p:cBhvr>
                                    </p:animEffect>
                                  </p:childTnLst>
                                </p:cTn>
                              </p:par>
                              <p:par>
                                <p:cTn id="12" presetID="25" presetClass="entr" presetSubtype="0" fill="hold" nodeType="withEffect">
                                  <p:stCondLst>
                                    <p:cond delay="0"/>
                                  </p:stCondLst>
                                  <p:childTnLst>
                                    <p:set>
                                      <p:cBhvr>
                                        <p:cTn id="13" dur="1" fill="hold">
                                          <p:stCondLst>
                                            <p:cond delay="0"/>
                                          </p:stCondLst>
                                        </p:cTn>
                                        <p:tgtEl>
                                          <p:spTgt spid="11270"/>
                                        </p:tgtEl>
                                        <p:attrNameLst>
                                          <p:attrName>style.visibility</p:attrName>
                                        </p:attrNameLst>
                                      </p:cBhvr>
                                      <p:to>
                                        <p:strVal val="visible"/>
                                      </p:to>
                                    </p:set>
                                    <p:anim calcmode="lin" valueType="num">
                                      <p:cBhvr>
                                        <p:cTn id="14" dur="500" decel="50000" fill="hold">
                                          <p:stCondLst>
                                            <p:cond delay="0"/>
                                          </p:stCondLst>
                                        </p:cTn>
                                        <p:tgtEl>
                                          <p:spTgt spid="11270"/>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270"/>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270"/>
                                        </p:tgtEl>
                                        <p:attrNameLst>
                                          <p:attrName>ppt_w</p:attrName>
                                        </p:attrNameLst>
                                      </p:cBhvr>
                                      <p:tavLst>
                                        <p:tav tm="0">
                                          <p:val>
                                            <p:strVal val="#ppt_w*.05"/>
                                          </p:val>
                                        </p:tav>
                                        <p:tav tm="100000">
                                          <p:val>
                                            <p:strVal val="#ppt_w"/>
                                          </p:val>
                                        </p:tav>
                                      </p:tavLst>
                                    </p:anim>
                                    <p:anim calcmode="lin" valueType="num">
                                      <p:cBhvr>
                                        <p:cTn id="17" dur="1000" fill="hold"/>
                                        <p:tgtEl>
                                          <p:spTgt spid="11270"/>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270"/>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270"/>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270"/>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270"/>
                                        </p:tgtEl>
                                      </p:cBhvr>
                                    </p:animEffect>
                                  </p:childTnLst>
                                </p:cTn>
                              </p:par>
                              <p:par>
                                <p:cTn id="22" presetID="35"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style.rotation</p:attrName>
                                        </p:attrNameLst>
                                      </p:cBhvr>
                                      <p:tavLst>
                                        <p:tav tm="0">
                                          <p:val>
                                            <p:fltVal val="720"/>
                                          </p:val>
                                        </p:tav>
                                        <p:tav tm="100000">
                                          <p:val>
                                            <p:fltVal val="0"/>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solidFill>
                  <a:srgbClr val="0000FF"/>
                </a:solidFill>
              </a:rPr>
              <a:t>A la maison</a:t>
            </a:r>
            <a:endParaRPr lang="fr-FR" sz="4800" dirty="0">
              <a:solidFill>
                <a:srgbClr val="0000FF"/>
              </a:solidFill>
            </a:endParaRPr>
          </a:p>
        </p:txBody>
      </p:sp>
      <p:sp>
        <p:nvSpPr>
          <p:cNvPr id="3" name="Espace réservé du contenu 2"/>
          <p:cNvSpPr>
            <a:spLocks noGrp="1"/>
          </p:cNvSpPr>
          <p:nvPr>
            <p:ph idx="1"/>
          </p:nvPr>
        </p:nvSpPr>
        <p:spPr>
          <a:xfrm>
            <a:off x="611560" y="1556792"/>
            <a:ext cx="8229600" cy="4525963"/>
          </a:xfrm>
        </p:spPr>
        <p:txBody>
          <a:bodyPr>
            <a:normAutofit lnSpcReduction="10000"/>
          </a:bodyPr>
          <a:lstStyle/>
          <a:p>
            <a:r>
              <a:rPr lang="fr-FR" sz="2400" b="1" dirty="0" smtClean="0"/>
              <a:t>Faire ses devoirs</a:t>
            </a:r>
            <a:r>
              <a:rPr lang="fr-FR" sz="2400" dirty="0" smtClean="0"/>
              <a:t>: cela est un impératif</a:t>
            </a:r>
          </a:p>
          <a:p>
            <a:pPr>
              <a:buNone/>
            </a:pPr>
            <a:r>
              <a:rPr lang="fr-FR" sz="2400" dirty="0" smtClean="0"/>
              <a:t>      Ce qui est fait en classe, ne suffit pas ...</a:t>
            </a:r>
          </a:p>
          <a:p>
            <a:pPr>
              <a:buNone/>
            </a:pPr>
            <a:endParaRPr lang="fr-FR" sz="2400" dirty="0" smtClean="0"/>
          </a:p>
          <a:p>
            <a:r>
              <a:rPr lang="fr-FR" sz="2400" b="1" dirty="0" smtClean="0"/>
              <a:t>Prendre plaisir à les faire</a:t>
            </a:r>
          </a:p>
          <a:p>
            <a:endParaRPr lang="fr-FR" sz="2400" b="1" dirty="0" smtClean="0"/>
          </a:p>
          <a:p>
            <a:r>
              <a:rPr lang="fr-FR" sz="2400" b="1" dirty="0" smtClean="0"/>
              <a:t>Consacrer du temps</a:t>
            </a:r>
          </a:p>
          <a:p>
            <a:endParaRPr lang="fr-FR" sz="2400" b="1" dirty="0" smtClean="0"/>
          </a:p>
          <a:p>
            <a:r>
              <a:rPr lang="fr-FR" sz="2400" b="1" dirty="0" smtClean="0"/>
              <a:t>Faire ses devoirs seul</a:t>
            </a:r>
            <a:r>
              <a:rPr lang="fr-FR" sz="2400" dirty="0" smtClean="0"/>
              <a:t>. </a:t>
            </a:r>
          </a:p>
          <a:p>
            <a:pPr>
              <a:buNone/>
            </a:pPr>
            <a:r>
              <a:rPr lang="fr-FR" sz="2400" dirty="0" smtClean="0"/>
              <a:t>      Ne demande pas de l’aide trop rapidement. Il faut mieux un travail qui n’est pas parfait mais qui est de toi qu’un devoir parfaitement juste qui est fait pas quelqu’un d’autre.</a:t>
            </a:r>
            <a:endParaRPr lang="fr-F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229600" cy="1143000"/>
          </a:xfrm>
        </p:spPr>
        <p:txBody>
          <a:bodyPr>
            <a:normAutofit/>
          </a:bodyPr>
          <a:lstStyle/>
          <a:p>
            <a:r>
              <a:rPr lang="fr-FR" sz="4800" dirty="0" smtClean="0">
                <a:solidFill>
                  <a:srgbClr val="FF0000"/>
                </a:solidFill>
              </a:rPr>
              <a:t>Préparer une interro</a:t>
            </a:r>
            <a:endParaRPr lang="fr-FR" sz="4800" dirty="0">
              <a:solidFill>
                <a:srgbClr val="FF0000"/>
              </a:solidFill>
            </a:endParaRPr>
          </a:p>
        </p:txBody>
      </p:sp>
      <p:sp>
        <p:nvSpPr>
          <p:cNvPr id="3" name="Espace réservé du contenu 2"/>
          <p:cNvSpPr>
            <a:spLocks noGrp="1"/>
          </p:cNvSpPr>
          <p:nvPr>
            <p:ph idx="1"/>
          </p:nvPr>
        </p:nvSpPr>
        <p:spPr>
          <a:xfrm>
            <a:off x="395536" y="1628801"/>
            <a:ext cx="8229600" cy="2016224"/>
          </a:xfrm>
        </p:spPr>
        <p:txBody>
          <a:bodyPr/>
          <a:lstStyle/>
          <a:p>
            <a:r>
              <a:rPr lang="fr-FR" sz="2800" b="1" dirty="0" smtClean="0"/>
              <a:t>FAIRE des exercices </a:t>
            </a:r>
            <a:r>
              <a:rPr lang="fr-FR" sz="1800" dirty="0" smtClean="0"/>
              <a:t>en t ’appuyant sur le cours</a:t>
            </a:r>
          </a:p>
          <a:p>
            <a:pPr>
              <a:buNone/>
            </a:pPr>
            <a:r>
              <a:rPr lang="fr-FR" sz="1800" dirty="0" smtClean="0"/>
              <a:t>Prendre ton énoncé, tu caches la correction et tu le fais et si tu bloques tu t’aides de la</a:t>
            </a:r>
          </a:p>
          <a:p>
            <a:pPr>
              <a:buNone/>
            </a:pPr>
            <a:r>
              <a:rPr lang="fr-FR" sz="1800" dirty="0" smtClean="0"/>
              <a:t>correction. Cet exercice tu le referas plus tard car tu ne l’as pas réussi.</a:t>
            </a:r>
          </a:p>
          <a:p>
            <a:pPr>
              <a:buNone/>
            </a:pPr>
            <a:r>
              <a:rPr lang="fr-FR" sz="1800" dirty="0" smtClean="0"/>
              <a:t>Les lire ne sert à rien du tout, il faut les </a:t>
            </a:r>
            <a:r>
              <a:rPr lang="fr-FR" sz="2400" b="1" dirty="0" smtClean="0"/>
              <a:t>FAIRE</a:t>
            </a:r>
            <a:r>
              <a:rPr lang="fr-FR" sz="1800" dirty="0" smtClean="0"/>
              <a:t>, les faire et en refaire. </a:t>
            </a:r>
          </a:p>
          <a:p>
            <a:pPr>
              <a:buNone/>
            </a:pPr>
            <a:r>
              <a:rPr lang="fr-FR" sz="1800" dirty="0" smtClean="0"/>
              <a:t>Ta réussite passe par là</a:t>
            </a:r>
          </a:p>
          <a:p>
            <a:pPr>
              <a:buNone/>
            </a:pPr>
            <a:endParaRPr lang="fr-FR" sz="1800" dirty="0" smtClean="0"/>
          </a:p>
          <a:p>
            <a:pPr>
              <a:buFontTx/>
              <a:buChar char="-"/>
            </a:pPr>
            <a:endParaRPr lang="fr-FR" sz="1800" dirty="0" smtClean="0"/>
          </a:p>
          <a:p>
            <a:pPr>
              <a:buNone/>
            </a:pPr>
            <a:endParaRPr lang="fr-FR" sz="1800" dirty="0" smtClean="0"/>
          </a:p>
          <a:p>
            <a:pPr>
              <a:buNone/>
            </a:pPr>
            <a:endParaRPr lang="fr-FR" sz="1800" dirty="0" smtClean="0"/>
          </a:p>
          <a:p>
            <a:pPr>
              <a:buNone/>
            </a:pPr>
            <a:endParaRPr lang="fr-FR" dirty="0"/>
          </a:p>
        </p:txBody>
      </p:sp>
      <p:pic>
        <p:nvPicPr>
          <p:cNvPr id="28674" name="Picture 2"/>
          <p:cNvPicPr>
            <a:picLocks noChangeAspect="1" noChangeArrowheads="1"/>
          </p:cNvPicPr>
          <p:nvPr/>
        </p:nvPicPr>
        <p:blipFill>
          <a:blip r:embed="rId2" cstate="print"/>
          <a:srcRect l="23625" t="47039" r="61728" b="43721"/>
          <a:stretch>
            <a:fillRect/>
          </a:stretch>
        </p:blipFill>
        <p:spPr bwMode="auto">
          <a:xfrm>
            <a:off x="6064966" y="4941168"/>
            <a:ext cx="2827514" cy="1368152"/>
          </a:xfrm>
          <a:prstGeom prst="rect">
            <a:avLst/>
          </a:prstGeom>
          <a:noFill/>
          <a:ln w="9525">
            <a:noFill/>
            <a:miter lim="800000"/>
            <a:headEnd/>
            <a:tailEnd/>
          </a:ln>
        </p:spPr>
      </p:pic>
      <p:pic>
        <p:nvPicPr>
          <p:cNvPr id="1026" name="Picture 2" descr="11 trucs pour... pour nourrir son goût de lire | JDM"/>
          <p:cNvPicPr>
            <a:picLocks noChangeAspect="1" noChangeArrowheads="1"/>
          </p:cNvPicPr>
          <p:nvPr/>
        </p:nvPicPr>
        <p:blipFill>
          <a:blip r:embed="rId3" cstate="print"/>
          <a:srcRect l="33224" t="13198" b="10550"/>
          <a:stretch>
            <a:fillRect/>
          </a:stretch>
        </p:blipFill>
        <p:spPr bwMode="auto">
          <a:xfrm>
            <a:off x="7164288" y="2708920"/>
            <a:ext cx="1636562" cy="1512168"/>
          </a:xfrm>
          <a:prstGeom prst="rect">
            <a:avLst/>
          </a:prstGeom>
          <a:noFill/>
        </p:spPr>
      </p:pic>
      <p:grpSp>
        <p:nvGrpSpPr>
          <p:cNvPr id="11" name="Groupe 10"/>
          <p:cNvGrpSpPr/>
          <p:nvPr/>
        </p:nvGrpSpPr>
        <p:grpSpPr>
          <a:xfrm>
            <a:off x="6876256" y="2636912"/>
            <a:ext cx="1872208" cy="1512168"/>
            <a:chOff x="6804248" y="2492896"/>
            <a:chExt cx="2088232" cy="1872208"/>
          </a:xfrm>
        </p:grpSpPr>
        <p:cxnSp>
          <p:nvCxnSpPr>
            <p:cNvPr id="7" name="Connecteur droit 6"/>
            <p:cNvCxnSpPr/>
            <p:nvPr/>
          </p:nvCxnSpPr>
          <p:spPr>
            <a:xfrm flipV="1">
              <a:off x="6804248" y="2492896"/>
              <a:ext cx="2088232" cy="18722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flipV="1">
              <a:off x="7308304" y="2564904"/>
              <a:ext cx="1584176" cy="1800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28" name="Picture 4" descr="écrire – Le blog de Mysticlolly"/>
          <p:cNvPicPr>
            <a:picLocks noChangeAspect="1" noChangeArrowheads="1"/>
          </p:cNvPicPr>
          <p:nvPr/>
        </p:nvPicPr>
        <p:blipFill>
          <a:blip r:embed="rId4" cstate="print"/>
          <a:srcRect/>
          <a:stretch>
            <a:fillRect/>
          </a:stretch>
        </p:blipFill>
        <p:spPr bwMode="auto">
          <a:xfrm>
            <a:off x="6948264" y="260648"/>
            <a:ext cx="1905000" cy="1905000"/>
          </a:xfrm>
          <a:prstGeom prst="rect">
            <a:avLst/>
          </a:prstGeom>
          <a:noFill/>
        </p:spPr>
      </p:pic>
      <p:sp>
        <p:nvSpPr>
          <p:cNvPr id="13" name="Espace réservé du contenu 2"/>
          <p:cNvSpPr txBox="1">
            <a:spLocks/>
          </p:cNvSpPr>
          <p:nvPr/>
        </p:nvSpPr>
        <p:spPr>
          <a:xfrm>
            <a:off x="395536" y="4293096"/>
            <a:ext cx="8229600" cy="229371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1" i="0" u="none" strike="noStrike" kern="1200" cap="none" spc="0" normalizeH="0" baseline="0" noProof="0" dirty="0" smtClean="0">
                <a:ln>
                  <a:noFill/>
                </a:ln>
                <a:solidFill>
                  <a:schemeClr val="tx1"/>
                </a:solidFill>
                <a:effectLst/>
                <a:uLnTx/>
                <a:uFillTx/>
                <a:latin typeface="+mn-lt"/>
                <a:ea typeface="+mn-ea"/>
                <a:cs typeface="+mn-cs"/>
              </a:rPr>
              <a:t>Consacrer du temps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Connaître son cours faire un petit résumé</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Faire un programme de révision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Durant l’évaluation, il faut se surpasser!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       Et je fais le maximum</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30" name="Picture 6" descr="Semainier à imprimer (révisions brevet/bac, menu/régime) - Vie de ..."/>
          <p:cNvPicPr>
            <a:picLocks noChangeAspect="1" noChangeArrowheads="1"/>
          </p:cNvPicPr>
          <p:nvPr/>
        </p:nvPicPr>
        <p:blipFill>
          <a:blip r:embed="rId5" cstate="print"/>
          <a:srcRect l="4487" t="26281" r="5768" b="33845"/>
          <a:stretch>
            <a:fillRect/>
          </a:stretch>
        </p:blipFill>
        <p:spPr bwMode="auto">
          <a:xfrm>
            <a:off x="4932040" y="4653136"/>
            <a:ext cx="3894978" cy="1224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500"/>
                                        <p:tgtEl>
                                          <p:spTgt spid="10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par>
                          <p:cTn id="23" fill="hold">
                            <p:stCondLst>
                              <p:cond delay="500"/>
                            </p:stCondLst>
                            <p:childTnLst>
                              <p:par>
                                <p:cTn id="24" presetID="25" presetClass="entr" presetSubtype="0" fill="hold" nodeType="afterEffect">
                                  <p:stCondLst>
                                    <p:cond delay="200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9" dur="1000" fill="hold"/>
                                        <p:tgtEl>
                                          <p:spTgt spid="102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026"/>
                                        </p:tgtEl>
                                      </p:cBhvr>
                                    </p:animEffect>
                                  </p:childTnLst>
                                </p:cTn>
                              </p:par>
                              <p:par>
                                <p:cTn id="34" presetID="22" presetClass="entr" presetSubtype="8" fill="hold" nodeType="withEffect">
                                  <p:stCondLst>
                                    <p:cond delay="200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box(out)">
                                      <p:cBhvr>
                                        <p:cTn id="46" dur="500"/>
                                        <p:tgtEl>
                                          <p:spTgt spid="103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2500"/>
                                  </p:stCondLst>
                                  <p:childTnLst>
                                    <p:anim calcmode="lin" valueType="num">
                                      <p:cBhvr additive="base">
                                        <p:cTn id="50" dur="500"/>
                                        <p:tgtEl>
                                          <p:spTgt spid="1030"/>
                                        </p:tgtEl>
                                        <p:attrNameLst>
                                          <p:attrName>ppt_x</p:attrName>
                                        </p:attrNameLst>
                                      </p:cBhvr>
                                      <p:tavLst>
                                        <p:tav tm="0">
                                          <p:val>
                                            <p:strVal val="ppt_x"/>
                                          </p:val>
                                        </p:tav>
                                        <p:tav tm="100000">
                                          <p:val>
                                            <p:strVal val="ppt_x"/>
                                          </p:val>
                                        </p:tav>
                                      </p:tavLst>
                                    </p:anim>
                                    <p:anim calcmode="lin" valueType="num">
                                      <p:cBhvr additive="base">
                                        <p:cTn id="51" dur="500"/>
                                        <p:tgtEl>
                                          <p:spTgt spid="1030"/>
                                        </p:tgtEl>
                                        <p:attrNameLst>
                                          <p:attrName>ppt_y</p:attrName>
                                        </p:attrNameLst>
                                      </p:cBhvr>
                                      <p:tavLst>
                                        <p:tav tm="0">
                                          <p:val>
                                            <p:strVal val="ppt_y"/>
                                          </p:val>
                                        </p:tav>
                                        <p:tav tm="100000">
                                          <p:val>
                                            <p:strVal val="1+ppt_h/2"/>
                                          </p:val>
                                        </p:tav>
                                      </p:tavLst>
                                    </p:anim>
                                    <p:set>
                                      <p:cBhvr>
                                        <p:cTn id="52" dur="1" fill="hold">
                                          <p:stCondLst>
                                            <p:cond delay="499"/>
                                          </p:stCondLst>
                                        </p:cTn>
                                        <p:tgtEl>
                                          <p:spTgt spid="10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8674"/>
                                        </p:tgtEl>
                                        <p:attrNameLst>
                                          <p:attrName>style.visibility</p:attrName>
                                        </p:attrNameLst>
                                      </p:cBhvr>
                                      <p:to>
                                        <p:strVal val="visible"/>
                                      </p:to>
                                    </p:set>
                                    <p:anim calcmode="lin" valueType="num">
                                      <p:cBhvr additive="base">
                                        <p:cTn id="57" dur="500" fill="hold"/>
                                        <p:tgtEl>
                                          <p:spTgt spid="28674"/>
                                        </p:tgtEl>
                                        <p:attrNameLst>
                                          <p:attrName>ppt_x</p:attrName>
                                        </p:attrNameLst>
                                      </p:cBhvr>
                                      <p:tavLst>
                                        <p:tav tm="0">
                                          <p:val>
                                            <p:strVal val="#ppt_x"/>
                                          </p:val>
                                        </p:tav>
                                        <p:tav tm="100000">
                                          <p:val>
                                            <p:strVal val="#ppt_x"/>
                                          </p:val>
                                        </p:tav>
                                      </p:tavLst>
                                    </p:anim>
                                    <p:anim calcmode="lin" valueType="num">
                                      <p:cBhvr additive="base">
                                        <p:cTn id="5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Durant les vacances</a:t>
            </a:r>
            <a:endParaRPr lang="fr-FR" dirty="0">
              <a:solidFill>
                <a:srgbClr val="FF0000"/>
              </a:solidFill>
            </a:endParaRPr>
          </a:p>
        </p:txBody>
      </p:sp>
      <p:sp>
        <p:nvSpPr>
          <p:cNvPr id="3" name="Espace réservé du contenu 2"/>
          <p:cNvSpPr>
            <a:spLocks noGrp="1"/>
          </p:cNvSpPr>
          <p:nvPr>
            <p:ph idx="1"/>
          </p:nvPr>
        </p:nvSpPr>
        <p:spPr>
          <a:xfrm>
            <a:off x="467544" y="1412777"/>
            <a:ext cx="8229600" cy="1512168"/>
          </a:xfrm>
        </p:spPr>
        <p:txBody>
          <a:bodyPr/>
          <a:lstStyle/>
          <a:p>
            <a:pPr>
              <a:buNone/>
            </a:pPr>
            <a:r>
              <a:rPr lang="fr-FR" b="1" dirty="0" smtClean="0"/>
              <a:t>Que fait-on ?</a:t>
            </a:r>
          </a:p>
          <a:p>
            <a:pPr>
              <a:buNone/>
            </a:pPr>
            <a:r>
              <a:rPr lang="fr-FR" dirty="0" smtClean="0"/>
              <a:t>On dort et on s’amuse !</a:t>
            </a:r>
          </a:p>
        </p:txBody>
      </p:sp>
      <p:sp>
        <p:nvSpPr>
          <p:cNvPr id="4" name="Espace réservé du contenu 2"/>
          <p:cNvSpPr txBox="1">
            <a:spLocks/>
          </p:cNvSpPr>
          <p:nvPr/>
        </p:nvSpPr>
        <p:spPr>
          <a:xfrm>
            <a:off x="539552" y="3429000"/>
            <a:ext cx="8229600" cy="250973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C’est le moment où on va combler ses lacunes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et revoir des choses plus anciennes.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Faire des résumés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Imposer un calendrier</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Garçons Noirs Et Caucasiens, Les Enfants S'amuser, Danser à La ..."/>
          <p:cNvPicPr>
            <a:picLocks noChangeAspect="1" noChangeArrowheads="1"/>
          </p:cNvPicPr>
          <p:nvPr/>
        </p:nvPicPr>
        <p:blipFill>
          <a:blip r:embed="rId2" cstate="print"/>
          <a:srcRect t="22566" b="23275"/>
          <a:stretch>
            <a:fillRect/>
          </a:stretch>
        </p:blipFill>
        <p:spPr bwMode="auto">
          <a:xfrm>
            <a:off x="5868144" y="1628800"/>
            <a:ext cx="2260256" cy="12241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l="39217" t="24154" r="41883" b="23862"/>
          <a:stretch>
            <a:fillRect/>
          </a:stretch>
        </p:blipFill>
        <p:spPr bwMode="auto">
          <a:xfrm>
            <a:off x="2915816" y="404664"/>
            <a:ext cx="3960440" cy="612747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196752"/>
            <a:ext cx="7957392" cy="37030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fr-F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Quelles sont les conditions pour progresser ?</a:t>
            </a:r>
            <a:endParaRPr lang="fr-F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204864"/>
            <a:ext cx="8075240" cy="4421087"/>
          </a:xfrm>
        </p:spPr>
        <p:txBody>
          <a:bodyPr/>
          <a:lstStyle/>
          <a:p>
            <a:pPr algn="ctr">
              <a:buNone/>
            </a:pPr>
            <a:r>
              <a:rPr lang="fr-FR" sz="3600" b="1" dirty="0" smtClean="0"/>
              <a:t>Y croire </a:t>
            </a:r>
            <a:r>
              <a:rPr lang="fr-FR" sz="3600" dirty="0" smtClean="0"/>
              <a:t>et envisager que les progrès en maths sont possibles.</a:t>
            </a:r>
          </a:p>
          <a:p>
            <a:pPr>
              <a:buNone/>
            </a:pPr>
            <a:endParaRPr lang="fr-FR" dirty="0" smtClean="0"/>
          </a:p>
          <a:p>
            <a:pPr>
              <a:buNone/>
            </a:pPr>
            <a:endParaRPr lang="fr-FR" dirty="0"/>
          </a:p>
        </p:txBody>
      </p:sp>
      <p:sp>
        <p:nvSpPr>
          <p:cNvPr id="5" name="Titre 4"/>
          <p:cNvSpPr>
            <a:spLocks noGrp="1"/>
          </p:cNvSpPr>
          <p:nvPr>
            <p:ph type="title"/>
          </p:nvPr>
        </p:nvSpPr>
        <p:spPr>
          <a:xfrm>
            <a:off x="467544" y="476672"/>
            <a:ext cx="8229600" cy="1143000"/>
          </a:xfrm>
        </p:spPr>
        <p:txBody>
          <a:bodyPr/>
          <a:lstStyle/>
          <a:p>
            <a:r>
              <a:rPr lang="fr-FR" dirty="0" smtClean="0">
                <a:solidFill>
                  <a:srgbClr val="FF0000"/>
                </a:solidFill>
              </a:rPr>
              <a:t>Condition n°1</a:t>
            </a:r>
            <a:endParaRPr lang="fr-F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052736"/>
            <a:ext cx="8229600" cy="2520280"/>
          </a:xfrm>
        </p:spPr>
        <p:txBody>
          <a:bodyPr>
            <a:noAutofit/>
          </a:bodyPr>
          <a:lstStyle/>
          <a:p>
            <a:pPr>
              <a:buNone/>
            </a:pPr>
            <a:r>
              <a:rPr lang="fr-FR" sz="1800" dirty="0" smtClean="0"/>
              <a:t>Si tu t ’es mets dès demain, cela ne veut pas dire que les bonnes notes </a:t>
            </a:r>
          </a:p>
          <a:p>
            <a:pPr>
              <a:buNone/>
            </a:pPr>
            <a:r>
              <a:rPr lang="fr-FR" sz="1800" dirty="0" smtClean="0"/>
              <a:t>vont pleuvoir après-demain. </a:t>
            </a:r>
          </a:p>
          <a:p>
            <a:pPr>
              <a:buNone/>
            </a:pPr>
            <a:r>
              <a:rPr lang="fr-FR" sz="1800" dirty="0" smtClean="0"/>
              <a:t>Les progrès peuvent venir rapidement mais quand l’échec est profond, cela </a:t>
            </a:r>
          </a:p>
          <a:p>
            <a:pPr>
              <a:buNone/>
            </a:pPr>
            <a:r>
              <a:rPr lang="fr-FR" sz="1800" dirty="0" smtClean="0"/>
              <a:t>peut prendre du temps alors il ne faudra pas te décourager et tenir bond tenir bond. </a:t>
            </a:r>
          </a:p>
          <a:p>
            <a:pPr>
              <a:buNone/>
            </a:pPr>
            <a:r>
              <a:rPr lang="fr-FR" sz="1800" dirty="0" smtClean="0"/>
              <a:t>Il faudra accepter les échecs à venir car il y en aura encore, ça c’est certain.</a:t>
            </a:r>
          </a:p>
          <a:p>
            <a:pPr>
              <a:buNone/>
            </a:pPr>
            <a:endParaRPr lang="fr-FR" sz="1800" dirty="0" smtClean="0"/>
          </a:p>
          <a:p>
            <a:r>
              <a:rPr lang="fr-FR" sz="1800" dirty="0" smtClean="0"/>
              <a:t>Il faut donc </a:t>
            </a:r>
            <a:r>
              <a:rPr lang="fr-FR" sz="1800" b="1" dirty="0" smtClean="0"/>
              <a:t>prévoir du temps pour progresser </a:t>
            </a:r>
            <a:r>
              <a:rPr lang="fr-FR" sz="1800" dirty="0" smtClean="0"/>
              <a:t>et à court terme et à long terme autrement dit tous les jours et il faudra faire des maths sur la durée. Il faut se donner du temps.</a:t>
            </a:r>
          </a:p>
        </p:txBody>
      </p:sp>
      <p:sp>
        <p:nvSpPr>
          <p:cNvPr id="4" name="ZoneTexte 3"/>
          <p:cNvSpPr txBox="1"/>
          <p:nvPr/>
        </p:nvSpPr>
        <p:spPr>
          <a:xfrm>
            <a:off x="1403648" y="188640"/>
            <a:ext cx="6299610" cy="769441"/>
          </a:xfrm>
          <a:prstGeom prst="rect">
            <a:avLst/>
          </a:prstGeom>
          <a:noFill/>
        </p:spPr>
        <p:txBody>
          <a:bodyPr wrap="none" rtlCol="0">
            <a:spAutoFit/>
          </a:bodyPr>
          <a:lstStyle/>
          <a:p>
            <a:r>
              <a:rPr lang="fr-FR" sz="4400" dirty="0" smtClean="0">
                <a:solidFill>
                  <a:srgbClr val="FF0000"/>
                </a:solidFill>
              </a:rPr>
              <a:t>Condition n°2: Être patient</a:t>
            </a:r>
            <a:endParaRPr lang="fr-FR" sz="4400" dirty="0">
              <a:solidFill>
                <a:srgbClr val="FF0000"/>
              </a:solidFill>
            </a:endParaRPr>
          </a:p>
        </p:txBody>
      </p:sp>
      <p:sp>
        <p:nvSpPr>
          <p:cNvPr id="5" name="Espace réservé du contenu 2"/>
          <p:cNvSpPr txBox="1">
            <a:spLocks/>
          </p:cNvSpPr>
          <p:nvPr/>
        </p:nvSpPr>
        <p:spPr>
          <a:xfrm>
            <a:off x="323528" y="4077072"/>
            <a:ext cx="8229600" cy="13955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b="1" i="0" u="none" strike="noStrike" kern="1200" cap="none" spc="0" normalizeH="0" baseline="0" noProof="0" dirty="0" smtClean="0">
                <a:ln>
                  <a:noFill/>
                </a:ln>
                <a:solidFill>
                  <a:schemeClr val="tx1"/>
                </a:solidFill>
                <a:effectLst/>
                <a:uLnTx/>
                <a:uFillTx/>
                <a:latin typeface="+mn-lt"/>
                <a:ea typeface="+mn-ea"/>
                <a:cs typeface="+mn-cs"/>
              </a:rPr>
              <a:t>Ne pas se focaliser sur les notes, le</a:t>
            </a:r>
            <a:r>
              <a:rPr kumimoji="0" lang="fr-FR" b="1" i="0" u="none" strike="noStrike" kern="1200" cap="none" spc="0" normalizeH="0" noProof="0" dirty="0" smtClean="0">
                <a:ln>
                  <a:noFill/>
                </a:ln>
                <a:solidFill>
                  <a:schemeClr val="tx1"/>
                </a:solidFill>
                <a:effectLst/>
                <a:uLnTx/>
                <a:uFillTx/>
                <a:latin typeface="+mn-lt"/>
                <a:ea typeface="+mn-ea"/>
                <a:cs typeface="+mn-cs"/>
              </a:rPr>
              <a:t> niveau de compétence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b="1" i="0" u="none" strike="noStrike" kern="1200" cap="none" spc="0" normalizeH="0" baseline="0" noProof="0" dirty="0" smtClean="0">
                <a:ln>
                  <a:noFill/>
                </a:ln>
                <a:solidFill>
                  <a:schemeClr val="tx1"/>
                </a:solidFill>
                <a:effectLst/>
                <a:uLnTx/>
                <a:uFillTx/>
                <a:latin typeface="+mn-lt"/>
                <a:ea typeface="+mn-ea"/>
                <a:cs typeface="+mn-cs"/>
              </a:rPr>
              <a:t>Prendre confiance en toi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170" name="Picture 2" descr="Faut être patient pour devenir patient | ..."/>
          <p:cNvPicPr>
            <a:picLocks noChangeAspect="1" noChangeArrowheads="1"/>
          </p:cNvPicPr>
          <p:nvPr/>
        </p:nvPicPr>
        <p:blipFill>
          <a:blip r:embed="rId2" cstate="print"/>
          <a:srcRect/>
          <a:stretch>
            <a:fillRect/>
          </a:stretch>
        </p:blipFill>
        <p:spPr bwMode="auto">
          <a:xfrm>
            <a:off x="7896520" y="404664"/>
            <a:ext cx="1247480" cy="1656184"/>
          </a:xfrm>
          <a:prstGeom prst="rect">
            <a:avLst/>
          </a:prstGeom>
          <a:noFill/>
        </p:spPr>
      </p:pic>
      <p:pic>
        <p:nvPicPr>
          <p:cNvPr id="7174" name="Picture 6" descr="Comment donner confiance en soi à son enfant ? - Bayard Jeunesse"/>
          <p:cNvPicPr>
            <a:picLocks noChangeAspect="1" noChangeArrowheads="1"/>
          </p:cNvPicPr>
          <p:nvPr/>
        </p:nvPicPr>
        <p:blipFill>
          <a:blip r:embed="rId3" cstate="print"/>
          <a:srcRect t="9668" b="15409"/>
          <a:stretch>
            <a:fillRect/>
          </a:stretch>
        </p:blipFill>
        <p:spPr bwMode="auto">
          <a:xfrm>
            <a:off x="2987824" y="5085184"/>
            <a:ext cx="3528392" cy="1591393"/>
          </a:xfrm>
          <a:prstGeom prst="rect">
            <a:avLst/>
          </a:prstGeom>
          <a:noFill/>
        </p:spPr>
      </p:pic>
      <p:pic>
        <p:nvPicPr>
          <p:cNvPr id="7176" name="Picture 8" descr="11 façons de développer l'estime de soi de son enfant"/>
          <p:cNvPicPr>
            <a:picLocks noChangeAspect="1" noChangeArrowheads="1"/>
          </p:cNvPicPr>
          <p:nvPr/>
        </p:nvPicPr>
        <p:blipFill>
          <a:blip r:embed="rId4" cstate="print"/>
          <a:srcRect l="13424" r="9602"/>
          <a:stretch>
            <a:fillRect/>
          </a:stretch>
        </p:blipFill>
        <p:spPr bwMode="auto">
          <a:xfrm>
            <a:off x="6948264" y="4293096"/>
            <a:ext cx="2016224" cy="1743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2000"/>
                            </p:stCondLst>
                            <p:childTnLst>
                              <p:par>
                                <p:cTn id="14" presetID="22" presetClass="entr" presetSubtype="8"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5000"/>
                            </p:stCondLst>
                            <p:childTnLst>
                              <p:par>
                                <p:cTn id="22" presetID="22" presetClass="entr" presetSubtype="8" fill="hold" grpId="0" nodeType="afterEffect">
                                  <p:stCondLst>
                                    <p:cond delay="10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par>
                          <p:cTn id="25" fill="hold">
                            <p:stCondLst>
                              <p:cond delay="6500"/>
                            </p:stCondLst>
                            <p:childTnLst>
                              <p:par>
                                <p:cTn id="26" presetID="22" presetClass="entr" presetSubtype="8" fill="hold" grpId="0" nodeType="afterEffect">
                                  <p:stCondLst>
                                    <p:cond delay="100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par>
                          <p:cTn id="29" fill="hold">
                            <p:stCondLst>
                              <p:cond delay="8000"/>
                            </p:stCondLst>
                            <p:childTnLst>
                              <p:par>
                                <p:cTn id="30" presetID="22" presetClass="entr" presetSubtype="8" fill="hold" grpId="0" nodeType="afterEffect">
                                  <p:stCondLst>
                                    <p:cond delay="10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500"/>
                            </p:stCondLst>
                            <p:childTnLst>
                              <p:par>
                                <p:cTn id="39" presetID="2" presetClass="entr" presetSubtype="4" fill="hold" nodeType="afterEffect">
                                  <p:stCondLst>
                                    <p:cond delay="1000"/>
                                  </p:stCondLst>
                                  <p:childTnLst>
                                    <p:set>
                                      <p:cBhvr>
                                        <p:cTn id="40" dur="1" fill="hold">
                                          <p:stCondLst>
                                            <p:cond delay="0"/>
                                          </p:stCondLst>
                                        </p:cTn>
                                        <p:tgtEl>
                                          <p:spTgt spid="7174"/>
                                        </p:tgtEl>
                                        <p:attrNameLst>
                                          <p:attrName>style.visibility</p:attrName>
                                        </p:attrNameLst>
                                      </p:cBhvr>
                                      <p:to>
                                        <p:strVal val="visible"/>
                                      </p:to>
                                    </p:set>
                                    <p:anim calcmode="lin" valueType="num">
                                      <p:cBhvr additive="base">
                                        <p:cTn id="41" dur="500" fill="hold"/>
                                        <p:tgtEl>
                                          <p:spTgt spid="7174"/>
                                        </p:tgtEl>
                                        <p:attrNameLst>
                                          <p:attrName>ppt_x</p:attrName>
                                        </p:attrNameLst>
                                      </p:cBhvr>
                                      <p:tavLst>
                                        <p:tav tm="0">
                                          <p:val>
                                            <p:strVal val="#ppt_x"/>
                                          </p:val>
                                        </p:tav>
                                        <p:tav tm="100000">
                                          <p:val>
                                            <p:strVal val="#ppt_x"/>
                                          </p:val>
                                        </p:tav>
                                      </p:tavLst>
                                    </p:anim>
                                    <p:anim calcmode="lin" valueType="num">
                                      <p:cBhvr additive="base">
                                        <p:cTn id="42" dur="500" fill="hold"/>
                                        <p:tgtEl>
                                          <p:spTgt spid="7174"/>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4" fill="hold" nodeType="afterEffect">
                                  <p:stCondLst>
                                    <p:cond delay="1000"/>
                                  </p:stCondLst>
                                  <p:childTnLst>
                                    <p:set>
                                      <p:cBhvr>
                                        <p:cTn id="45" dur="1" fill="hold">
                                          <p:stCondLst>
                                            <p:cond delay="0"/>
                                          </p:stCondLst>
                                        </p:cTn>
                                        <p:tgtEl>
                                          <p:spTgt spid="7176"/>
                                        </p:tgtEl>
                                        <p:attrNameLst>
                                          <p:attrName>style.visibility</p:attrName>
                                        </p:attrNameLst>
                                      </p:cBhvr>
                                      <p:to>
                                        <p:strVal val="visible"/>
                                      </p:to>
                                    </p:set>
                                    <p:anim calcmode="lin" valueType="num">
                                      <p:cBhvr additive="base">
                                        <p:cTn id="46" dur="500" fill="hold"/>
                                        <p:tgtEl>
                                          <p:spTgt spid="7176"/>
                                        </p:tgtEl>
                                        <p:attrNameLst>
                                          <p:attrName>ppt_x</p:attrName>
                                        </p:attrNameLst>
                                      </p:cBhvr>
                                      <p:tavLst>
                                        <p:tav tm="0">
                                          <p:val>
                                            <p:strVal val="#ppt_x"/>
                                          </p:val>
                                        </p:tav>
                                        <p:tav tm="100000">
                                          <p:val>
                                            <p:strVal val="#ppt_x"/>
                                          </p:val>
                                        </p:tav>
                                      </p:tavLst>
                                    </p:anim>
                                    <p:anim calcmode="lin" valueType="num">
                                      <p:cBhvr additive="base">
                                        <p:cTn id="47"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0648"/>
            <a:ext cx="8229600" cy="1872208"/>
          </a:xfrm>
        </p:spPr>
        <p:txBody>
          <a:bodyPr>
            <a:normAutofit fontScale="92500" lnSpcReduction="20000"/>
          </a:bodyPr>
          <a:lstStyle/>
          <a:p>
            <a:r>
              <a:rPr lang="fr-FR" sz="1800" b="1" dirty="0" smtClean="0"/>
              <a:t>Voir ses progrès</a:t>
            </a:r>
          </a:p>
          <a:p>
            <a:pPr>
              <a:buNone/>
            </a:pPr>
            <a:r>
              <a:rPr lang="fr-FR" sz="1800" dirty="0" smtClean="0"/>
              <a:t>Tout  doucement, tu seras faire de plus en plus de choses </a:t>
            </a:r>
          </a:p>
          <a:p>
            <a:pPr>
              <a:buNone/>
            </a:pPr>
            <a:r>
              <a:rPr lang="fr-FR" sz="1800" dirty="0" smtClean="0"/>
              <a:t>en maths. Il faut que tu y crois. Si tu y crois, tes résultats </a:t>
            </a:r>
          </a:p>
          <a:p>
            <a:pPr>
              <a:buNone/>
            </a:pPr>
            <a:r>
              <a:rPr lang="fr-FR" sz="1800" dirty="0" smtClean="0"/>
              <a:t>vont continuer d’augmenter, tout </a:t>
            </a:r>
          </a:p>
          <a:p>
            <a:pPr>
              <a:buNone/>
            </a:pPr>
            <a:r>
              <a:rPr lang="fr-FR" sz="1800" dirty="0" smtClean="0"/>
              <a:t>doucement tu vas prendre de l’assurance et  tout </a:t>
            </a:r>
          </a:p>
          <a:p>
            <a:pPr>
              <a:buNone/>
            </a:pPr>
            <a:r>
              <a:rPr lang="fr-FR" sz="1800" dirty="0" smtClean="0"/>
              <a:t>doucement tes lacunes en maths </a:t>
            </a:r>
          </a:p>
          <a:p>
            <a:pPr>
              <a:buNone/>
            </a:pPr>
            <a:r>
              <a:rPr lang="fr-FR" sz="1800" dirty="0" smtClean="0"/>
              <a:t>vont se combler.</a:t>
            </a:r>
          </a:p>
          <a:p>
            <a:pPr>
              <a:buNone/>
            </a:pPr>
            <a:endParaRPr lang="fr-FR" sz="1800" dirty="0" smtClean="0"/>
          </a:p>
        </p:txBody>
      </p:sp>
      <p:sp>
        <p:nvSpPr>
          <p:cNvPr id="4" name="Espace réservé du contenu 2"/>
          <p:cNvSpPr txBox="1">
            <a:spLocks/>
          </p:cNvSpPr>
          <p:nvPr/>
        </p:nvSpPr>
        <p:spPr>
          <a:xfrm>
            <a:off x="251520" y="2132856"/>
            <a:ext cx="8640960" cy="216024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r>
              <a:rPr kumimoji="0" lang="fr-FR" sz="1800" b="1" i="0" u="none" strike="noStrike" kern="1200" cap="none" spc="0" normalizeH="0" baseline="0" noProof="0" dirty="0" smtClean="0">
                <a:ln>
                  <a:noFill/>
                </a:ln>
                <a:solidFill>
                  <a:schemeClr val="tx1"/>
                </a:solidFill>
                <a:effectLst/>
                <a:uLnTx/>
                <a:uFillTx/>
                <a:latin typeface="+mn-lt"/>
                <a:ea typeface="+mn-ea"/>
                <a:cs typeface="+mn-cs"/>
              </a:rPr>
              <a:t>Retrouver une force nouvelle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Sortir de la spirale de l’échec pour entrer  dans un cercle vertueux.</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En tout cas, </a:t>
            </a:r>
            <a:r>
              <a:rPr kumimoji="0" lang="fr-FR" sz="1800" b="0" i="0" u="none" strike="noStrike" kern="1200" cap="none" spc="0" normalizeH="0" baseline="0" noProof="0" dirty="0" smtClean="0">
                <a:ln>
                  <a:noFill/>
                </a:ln>
                <a:solidFill>
                  <a:schemeClr val="tx1"/>
                </a:solidFill>
                <a:effectLst/>
                <a:uLnTx/>
                <a:uFillTx/>
                <a:latin typeface="+mn-lt"/>
                <a:ea typeface="+mn-ea"/>
                <a:cs typeface="+mn-cs"/>
              </a:rPr>
              <a:t>personne, </a:t>
            </a:r>
            <a:r>
              <a:rPr kumimoji="0" lang="fr-FR" sz="1800" b="0" i="0" u="none" strike="noStrike" kern="1200" cap="none" spc="0" normalizeH="0" baseline="0" noProof="0" dirty="0" smtClean="0">
                <a:ln>
                  <a:noFill/>
                </a:ln>
                <a:solidFill>
                  <a:schemeClr val="tx1"/>
                </a:solidFill>
                <a:effectLst/>
                <a:uLnTx/>
                <a:uFillTx/>
                <a:latin typeface="+mn-lt"/>
                <a:ea typeface="+mn-ea"/>
                <a:cs typeface="+mn-cs"/>
              </a:rPr>
              <a:t>absolument personne n’est nul en maths:  il faut arrêter de se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cacher derrière son petit doigt en affirmant  que si on est nul en maths, on a des difficultés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 naturelles,  qu’on n’est pas fait pour ça, que c’est de la faute de ses parents, du prof, de sa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 voisine, </a:t>
            </a:r>
            <a:r>
              <a:rPr kumimoji="0" lang="fr-FR" sz="1800" b="0" i="0" u="none" strike="noStrike" kern="1200" cap="none" spc="0" normalizeH="0" baseline="0" noProof="0" dirty="0" err="1" smtClean="0">
                <a:ln>
                  <a:noFill/>
                </a:ln>
                <a:solidFill>
                  <a:schemeClr val="tx1"/>
                </a:solidFill>
                <a:effectLst/>
                <a:uLnTx/>
                <a:uFillTx/>
                <a:latin typeface="+mn-lt"/>
                <a:ea typeface="+mn-ea"/>
                <a:cs typeface="+mn-cs"/>
              </a:rPr>
              <a:t>etc</a:t>
            </a:r>
            <a:endParaRPr kumimoji="0" lang="fr-FR"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De progrès en progrès"/>
          <p:cNvPicPr>
            <a:picLocks noChangeAspect="1" noChangeArrowheads="1"/>
          </p:cNvPicPr>
          <p:nvPr/>
        </p:nvPicPr>
        <p:blipFill>
          <a:blip r:embed="rId2" cstate="print"/>
          <a:srcRect l="8350" t="7560" b="11801"/>
          <a:stretch>
            <a:fillRect/>
          </a:stretch>
        </p:blipFill>
        <p:spPr bwMode="auto">
          <a:xfrm>
            <a:off x="5796136" y="0"/>
            <a:ext cx="3024336" cy="1995728"/>
          </a:xfrm>
          <a:prstGeom prst="rect">
            <a:avLst/>
          </a:prstGeom>
          <a:noFill/>
        </p:spPr>
      </p:pic>
      <p:pic>
        <p:nvPicPr>
          <p:cNvPr id="6" name="Picture 2"/>
          <p:cNvPicPr>
            <a:picLocks noChangeAspect="1" noChangeArrowheads="1"/>
          </p:cNvPicPr>
          <p:nvPr/>
        </p:nvPicPr>
        <p:blipFill>
          <a:blip r:embed="rId3" cstate="print"/>
          <a:srcRect l="24330" t="24880" r="59133" b="57480"/>
          <a:stretch>
            <a:fillRect/>
          </a:stretch>
        </p:blipFill>
        <p:spPr bwMode="auto">
          <a:xfrm>
            <a:off x="6948264" y="5445224"/>
            <a:ext cx="2040227" cy="1224136"/>
          </a:xfrm>
          <a:prstGeom prst="rect">
            <a:avLst/>
          </a:prstGeom>
          <a:noFill/>
          <a:ln w="9525">
            <a:noFill/>
            <a:miter lim="800000"/>
            <a:headEnd/>
            <a:tailEnd/>
          </a:ln>
        </p:spPr>
      </p:pic>
      <p:pic>
        <p:nvPicPr>
          <p:cNvPr id="24578" name="Picture 2" descr="Spirale : définition de SPIRALE, subst. fém. | La langue française"/>
          <p:cNvPicPr>
            <a:picLocks noChangeAspect="1" noChangeArrowheads="1"/>
          </p:cNvPicPr>
          <p:nvPr/>
        </p:nvPicPr>
        <p:blipFill>
          <a:blip r:embed="rId4" cstate="print"/>
          <a:srcRect/>
          <a:stretch>
            <a:fillRect/>
          </a:stretch>
        </p:blipFill>
        <p:spPr bwMode="auto">
          <a:xfrm>
            <a:off x="1475656" y="4221088"/>
            <a:ext cx="2341050" cy="2348880"/>
          </a:xfrm>
          <a:prstGeom prst="rect">
            <a:avLst/>
          </a:prstGeom>
          <a:noFill/>
        </p:spPr>
      </p:pic>
      <p:pic>
        <p:nvPicPr>
          <p:cNvPr id="24580" name="Picture 4" descr="Ecrivain public agréé à Reims - rédaction et correction d'écrits"/>
          <p:cNvPicPr>
            <a:picLocks noChangeAspect="1" noChangeArrowheads="1"/>
          </p:cNvPicPr>
          <p:nvPr/>
        </p:nvPicPr>
        <p:blipFill>
          <a:blip r:embed="rId5" cstate="print"/>
          <a:srcRect/>
          <a:stretch>
            <a:fillRect/>
          </a:stretch>
        </p:blipFill>
        <p:spPr bwMode="auto">
          <a:xfrm>
            <a:off x="4427984" y="4365104"/>
            <a:ext cx="1855093" cy="1855093"/>
          </a:xfrm>
          <a:prstGeom prst="rect">
            <a:avLst/>
          </a:prstGeom>
          <a:noFill/>
        </p:spPr>
      </p:pic>
      <p:sp>
        <p:nvSpPr>
          <p:cNvPr id="24582" name="AutoShape 6" descr="Centerblog, c'est nu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4" name="AutoShape 8" descr="Centerblog, c'est nu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4586" name="Picture 10" descr="Comment gérer une tonne de DIY quand on est nulle en travaux ..."/>
          <p:cNvPicPr>
            <a:picLocks noChangeAspect="1" noChangeArrowheads="1"/>
          </p:cNvPicPr>
          <p:nvPr/>
        </p:nvPicPr>
        <p:blipFill>
          <a:blip r:embed="rId6" cstate="print"/>
          <a:srcRect l="44013" t="34363" b="15238"/>
          <a:stretch>
            <a:fillRect/>
          </a:stretch>
        </p:blipFill>
        <p:spPr bwMode="auto">
          <a:xfrm>
            <a:off x="467544" y="4869160"/>
            <a:ext cx="3114328" cy="1584176"/>
          </a:xfrm>
          <a:prstGeom prst="rect">
            <a:avLst/>
          </a:prstGeom>
          <a:noFill/>
        </p:spPr>
      </p:pic>
      <p:grpSp>
        <p:nvGrpSpPr>
          <p:cNvPr id="15" name="Groupe 14"/>
          <p:cNvGrpSpPr/>
          <p:nvPr/>
        </p:nvGrpSpPr>
        <p:grpSpPr>
          <a:xfrm>
            <a:off x="251520" y="4797152"/>
            <a:ext cx="3888432" cy="1872208"/>
            <a:chOff x="539552" y="4653136"/>
            <a:chExt cx="3888432" cy="1872208"/>
          </a:xfrm>
        </p:grpSpPr>
        <p:cxnSp>
          <p:nvCxnSpPr>
            <p:cNvPr id="12" name="Connecteur droit 11"/>
            <p:cNvCxnSpPr/>
            <p:nvPr/>
          </p:nvCxnSpPr>
          <p:spPr>
            <a:xfrm flipV="1">
              <a:off x="539552" y="4653136"/>
              <a:ext cx="3888432" cy="1800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611560" y="4653136"/>
              <a:ext cx="3528392" cy="18722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588" name="Picture 12" descr="Cafés parents : être parent, parlons-en"/>
          <p:cNvPicPr>
            <a:picLocks noChangeAspect="1" noChangeArrowheads="1"/>
          </p:cNvPicPr>
          <p:nvPr/>
        </p:nvPicPr>
        <p:blipFill>
          <a:blip r:embed="rId7" cstate="print"/>
          <a:srcRect l="15444" r="23216" b="26014"/>
          <a:stretch>
            <a:fillRect/>
          </a:stretch>
        </p:blipFill>
        <p:spPr bwMode="auto">
          <a:xfrm>
            <a:off x="3851920" y="4077072"/>
            <a:ext cx="2987722" cy="17281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par>
                                <p:cTn id="38" presetID="17" presetClass="entr" presetSubtype="1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nodeType="clickEffect">
                                  <p:stCondLst>
                                    <p:cond delay="1000"/>
                                  </p:stCondLst>
                                  <p:childTnLst>
                                    <p:set>
                                      <p:cBhvr>
                                        <p:cTn id="50" dur="1" fill="hold">
                                          <p:stCondLst>
                                            <p:cond delay="0"/>
                                          </p:stCondLst>
                                        </p:cTn>
                                        <p:tgtEl>
                                          <p:spTgt spid="24578"/>
                                        </p:tgtEl>
                                        <p:attrNameLst>
                                          <p:attrName>style.visibility</p:attrName>
                                        </p:attrNameLst>
                                      </p:cBhvr>
                                      <p:to>
                                        <p:strVal val="visible"/>
                                      </p:to>
                                    </p:set>
                                    <p:animEffect transition="in" filter="fade">
                                      <p:cBhvr>
                                        <p:cTn id="51" dur="2000"/>
                                        <p:tgtEl>
                                          <p:spTgt spid="24578"/>
                                        </p:tgtEl>
                                      </p:cBhvr>
                                    </p:animEffect>
                                    <p:anim calcmode="lin" valueType="num">
                                      <p:cBhvr>
                                        <p:cTn id="52" dur="2000" fill="hold"/>
                                        <p:tgtEl>
                                          <p:spTgt spid="24578"/>
                                        </p:tgtEl>
                                        <p:attrNameLst>
                                          <p:attrName>style.rotation</p:attrName>
                                        </p:attrNameLst>
                                      </p:cBhvr>
                                      <p:tavLst>
                                        <p:tav tm="0">
                                          <p:val>
                                            <p:fltVal val="720"/>
                                          </p:val>
                                        </p:tav>
                                        <p:tav tm="100000">
                                          <p:val>
                                            <p:fltVal val="0"/>
                                          </p:val>
                                        </p:tav>
                                      </p:tavLst>
                                    </p:anim>
                                    <p:anim calcmode="lin" valueType="num">
                                      <p:cBhvr>
                                        <p:cTn id="53" dur="2000" fill="hold"/>
                                        <p:tgtEl>
                                          <p:spTgt spid="24578"/>
                                        </p:tgtEl>
                                        <p:attrNameLst>
                                          <p:attrName>ppt_h</p:attrName>
                                        </p:attrNameLst>
                                      </p:cBhvr>
                                      <p:tavLst>
                                        <p:tav tm="0">
                                          <p:val>
                                            <p:fltVal val="0"/>
                                          </p:val>
                                        </p:tav>
                                        <p:tav tm="100000">
                                          <p:val>
                                            <p:strVal val="#ppt_h"/>
                                          </p:val>
                                        </p:tav>
                                      </p:tavLst>
                                    </p:anim>
                                    <p:anim calcmode="lin" valueType="num">
                                      <p:cBhvr>
                                        <p:cTn id="54" dur="2000" fill="hold"/>
                                        <p:tgtEl>
                                          <p:spTgt spid="24578"/>
                                        </p:tgtEl>
                                        <p:attrNameLst>
                                          <p:attrName>ppt_w</p:attrName>
                                        </p:attrNameLst>
                                      </p:cBhvr>
                                      <p:tavLst>
                                        <p:tav tm="0">
                                          <p:val>
                                            <p:fltVal val="0"/>
                                          </p:val>
                                        </p:tav>
                                        <p:tav tm="100000">
                                          <p:val>
                                            <p:strVal val="#ppt_w"/>
                                          </p:val>
                                        </p:tav>
                                      </p:tavLst>
                                    </p:anim>
                                  </p:childTnLst>
                                </p:cTn>
                              </p:par>
                            </p:childTnLst>
                          </p:cTn>
                        </p:par>
                        <p:par>
                          <p:cTn id="55" fill="hold">
                            <p:stCondLst>
                              <p:cond delay="3000"/>
                            </p:stCondLst>
                            <p:childTnLst>
                              <p:par>
                                <p:cTn id="56" presetID="35" presetClass="exit" presetSubtype="0" fill="hold" nodeType="afterEffect">
                                  <p:stCondLst>
                                    <p:cond delay="1000"/>
                                  </p:stCondLst>
                                  <p:childTnLst>
                                    <p:animEffect transition="out" filter="fade">
                                      <p:cBhvr>
                                        <p:cTn id="57" dur="2000"/>
                                        <p:tgtEl>
                                          <p:spTgt spid="24578"/>
                                        </p:tgtEl>
                                      </p:cBhvr>
                                    </p:animEffect>
                                    <p:anim calcmode="lin" valueType="num">
                                      <p:cBhvr>
                                        <p:cTn id="58" dur="2000"/>
                                        <p:tgtEl>
                                          <p:spTgt spid="24578"/>
                                        </p:tgtEl>
                                        <p:attrNameLst>
                                          <p:attrName>style.rotation</p:attrName>
                                        </p:attrNameLst>
                                      </p:cBhvr>
                                      <p:tavLst>
                                        <p:tav tm="0">
                                          <p:val>
                                            <p:fltVal val="0"/>
                                          </p:val>
                                        </p:tav>
                                        <p:tav tm="100000">
                                          <p:val>
                                            <p:fltVal val="720"/>
                                          </p:val>
                                        </p:tav>
                                      </p:tavLst>
                                    </p:anim>
                                    <p:anim calcmode="lin" valueType="num">
                                      <p:cBhvr>
                                        <p:cTn id="59" dur="2000"/>
                                        <p:tgtEl>
                                          <p:spTgt spid="24578"/>
                                        </p:tgtEl>
                                        <p:attrNameLst>
                                          <p:attrName>ppt_h</p:attrName>
                                        </p:attrNameLst>
                                      </p:cBhvr>
                                      <p:tavLst>
                                        <p:tav tm="0">
                                          <p:val>
                                            <p:strVal val="ppt_h"/>
                                          </p:val>
                                        </p:tav>
                                        <p:tav tm="100000">
                                          <p:val>
                                            <p:fltVal val="0"/>
                                          </p:val>
                                        </p:tav>
                                      </p:tavLst>
                                    </p:anim>
                                    <p:anim calcmode="lin" valueType="num">
                                      <p:cBhvr>
                                        <p:cTn id="60" dur="2000"/>
                                        <p:tgtEl>
                                          <p:spTgt spid="24578"/>
                                        </p:tgtEl>
                                        <p:attrNameLst>
                                          <p:attrName>ppt_w</p:attrName>
                                        </p:attrNameLst>
                                      </p:cBhvr>
                                      <p:tavLst>
                                        <p:tav tm="0">
                                          <p:val>
                                            <p:strVal val="ppt_w"/>
                                          </p:val>
                                        </p:tav>
                                        <p:tav tm="100000">
                                          <p:val>
                                            <p:fltVal val="0"/>
                                          </p:val>
                                        </p:tav>
                                      </p:tavLst>
                                    </p:anim>
                                    <p:set>
                                      <p:cBhvr>
                                        <p:cTn id="61" dur="1" fill="hold">
                                          <p:stCondLst>
                                            <p:cond delay="1999"/>
                                          </p:stCondLst>
                                        </p:cTn>
                                        <p:tgtEl>
                                          <p:spTgt spid="24578"/>
                                        </p:tgtEl>
                                        <p:attrNameLst>
                                          <p:attrName>style.visibility</p:attrName>
                                        </p:attrNameLst>
                                      </p:cBhvr>
                                      <p:to>
                                        <p:strVal val="hidden"/>
                                      </p:to>
                                    </p:set>
                                  </p:childTnLst>
                                </p:cTn>
                              </p:par>
                            </p:childTnLst>
                          </p:cTn>
                        </p:par>
                        <p:par>
                          <p:cTn id="62" fill="hold">
                            <p:stCondLst>
                              <p:cond delay="6000"/>
                            </p:stCondLst>
                            <p:childTnLst>
                              <p:par>
                                <p:cTn id="63" presetID="35" presetClass="exit" presetSubtype="0" fill="hold" nodeType="afterEffect">
                                  <p:stCondLst>
                                    <p:cond delay="2000"/>
                                  </p:stCondLst>
                                  <p:childTnLst>
                                    <p:animEffect transition="out" filter="fade">
                                      <p:cBhvr>
                                        <p:cTn id="64" dur="2000"/>
                                        <p:tgtEl>
                                          <p:spTgt spid="24580"/>
                                        </p:tgtEl>
                                      </p:cBhvr>
                                    </p:animEffect>
                                    <p:anim calcmode="lin" valueType="num">
                                      <p:cBhvr>
                                        <p:cTn id="65" dur="2000"/>
                                        <p:tgtEl>
                                          <p:spTgt spid="24580"/>
                                        </p:tgtEl>
                                        <p:attrNameLst>
                                          <p:attrName>style.rotation</p:attrName>
                                        </p:attrNameLst>
                                      </p:cBhvr>
                                      <p:tavLst>
                                        <p:tav tm="0">
                                          <p:val>
                                            <p:fltVal val="0"/>
                                          </p:val>
                                        </p:tav>
                                        <p:tav tm="100000">
                                          <p:val>
                                            <p:fltVal val="720"/>
                                          </p:val>
                                        </p:tav>
                                      </p:tavLst>
                                    </p:anim>
                                    <p:anim calcmode="lin" valueType="num">
                                      <p:cBhvr>
                                        <p:cTn id="66" dur="2000"/>
                                        <p:tgtEl>
                                          <p:spTgt spid="24580"/>
                                        </p:tgtEl>
                                        <p:attrNameLst>
                                          <p:attrName>ppt_h</p:attrName>
                                        </p:attrNameLst>
                                      </p:cBhvr>
                                      <p:tavLst>
                                        <p:tav tm="0">
                                          <p:val>
                                            <p:strVal val="ppt_h"/>
                                          </p:val>
                                        </p:tav>
                                        <p:tav tm="100000">
                                          <p:val>
                                            <p:fltVal val="0"/>
                                          </p:val>
                                        </p:tav>
                                      </p:tavLst>
                                    </p:anim>
                                    <p:anim calcmode="lin" valueType="num">
                                      <p:cBhvr>
                                        <p:cTn id="67" dur="2000"/>
                                        <p:tgtEl>
                                          <p:spTgt spid="24580"/>
                                        </p:tgtEl>
                                        <p:attrNameLst>
                                          <p:attrName>ppt_w</p:attrName>
                                        </p:attrNameLst>
                                      </p:cBhvr>
                                      <p:tavLst>
                                        <p:tav tm="0">
                                          <p:val>
                                            <p:strVal val="ppt_w"/>
                                          </p:val>
                                        </p:tav>
                                        <p:tav tm="100000">
                                          <p:val>
                                            <p:fltVal val="0"/>
                                          </p:val>
                                        </p:tav>
                                      </p:tavLst>
                                    </p:anim>
                                    <p:set>
                                      <p:cBhvr>
                                        <p:cTn id="68" dur="1" fill="hold">
                                          <p:stCondLst>
                                            <p:cond delay="1999"/>
                                          </p:stCondLst>
                                        </p:cTn>
                                        <p:tgtEl>
                                          <p:spTgt spid="2458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24586"/>
                                        </p:tgtEl>
                                        <p:attrNameLst>
                                          <p:attrName>style.visibility</p:attrName>
                                        </p:attrNameLst>
                                      </p:cBhvr>
                                      <p:to>
                                        <p:strVal val="visible"/>
                                      </p:to>
                                    </p:set>
                                    <p:animEffect transition="in" filter="checkerboard(across)">
                                      <p:cBhvr>
                                        <p:cTn id="73" dur="500"/>
                                        <p:tgtEl>
                                          <p:spTgt spid="24586"/>
                                        </p:tgtEl>
                                      </p:cBhvr>
                                    </p:animEffect>
                                  </p:childTnLst>
                                </p:cTn>
                              </p:par>
                            </p:childTnLst>
                          </p:cTn>
                        </p:par>
                        <p:par>
                          <p:cTn id="74" fill="hold">
                            <p:stCondLst>
                              <p:cond delay="500"/>
                            </p:stCondLst>
                            <p:childTnLst>
                              <p:par>
                                <p:cTn id="75" presetID="4" presetClass="entr" presetSubtype="32" fill="hold" nodeType="afterEffect">
                                  <p:stCondLst>
                                    <p:cond delay="1000"/>
                                  </p:stCondLst>
                                  <p:childTnLst>
                                    <p:set>
                                      <p:cBhvr>
                                        <p:cTn id="76" dur="1" fill="hold">
                                          <p:stCondLst>
                                            <p:cond delay="0"/>
                                          </p:stCondLst>
                                        </p:cTn>
                                        <p:tgtEl>
                                          <p:spTgt spid="15"/>
                                        </p:tgtEl>
                                        <p:attrNameLst>
                                          <p:attrName>style.visibility</p:attrName>
                                        </p:attrNameLst>
                                      </p:cBhvr>
                                      <p:to>
                                        <p:strVal val="visible"/>
                                      </p:to>
                                    </p:set>
                                    <p:animEffect transition="in" filter="box(out)">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24588"/>
                                        </p:tgtEl>
                                        <p:attrNameLst>
                                          <p:attrName>style.visibility</p:attrName>
                                        </p:attrNameLst>
                                      </p:cBhvr>
                                      <p:to>
                                        <p:strVal val="visible"/>
                                      </p:to>
                                    </p:set>
                                    <p:anim calcmode="lin" valueType="num">
                                      <p:cBhvr>
                                        <p:cTn id="82" dur="500" fill="hold"/>
                                        <p:tgtEl>
                                          <p:spTgt spid="24588"/>
                                        </p:tgtEl>
                                        <p:attrNameLst>
                                          <p:attrName>ppt_x</p:attrName>
                                        </p:attrNameLst>
                                      </p:cBhvr>
                                      <p:tavLst>
                                        <p:tav tm="0">
                                          <p:val>
                                            <p:strVal val="#ppt_x-#ppt_w/2"/>
                                          </p:val>
                                        </p:tav>
                                        <p:tav tm="100000">
                                          <p:val>
                                            <p:strVal val="#ppt_x"/>
                                          </p:val>
                                        </p:tav>
                                      </p:tavLst>
                                    </p:anim>
                                    <p:anim calcmode="lin" valueType="num">
                                      <p:cBhvr>
                                        <p:cTn id="83" dur="500" fill="hold"/>
                                        <p:tgtEl>
                                          <p:spTgt spid="24588"/>
                                        </p:tgtEl>
                                        <p:attrNameLst>
                                          <p:attrName>ppt_y</p:attrName>
                                        </p:attrNameLst>
                                      </p:cBhvr>
                                      <p:tavLst>
                                        <p:tav tm="0">
                                          <p:val>
                                            <p:strVal val="#ppt_y"/>
                                          </p:val>
                                        </p:tav>
                                        <p:tav tm="100000">
                                          <p:val>
                                            <p:strVal val="#ppt_y"/>
                                          </p:val>
                                        </p:tav>
                                      </p:tavLst>
                                    </p:anim>
                                    <p:anim calcmode="lin" valueType="num">
                                      <p:cBhvr>
                                        <p:cTn id="84" dur="500" fill="hold"/>
                                        <p:tgtEl>
                                          <p:spTgt spid="24588"/>
                                        </p:tgtEl>
                                        <p:attrNameLst>
                                          <p:attrName>ppt_w</p:attrName>
                                        </p:attrNameLst>
                                      </p:cBhvr>
                                      <p:tavLst>
                                        <p:tav tm="0">
                                          <p:val>
                                            <p:fltVal val="0"/>
                                          </p:val>
                                        </p:tav>
                                        <p:tav tm="100000">
                                          <p:val>
                                            <p:strVal val="#ppt_w"/>
                                          </p:val>
                                        </p:tav>
                                      </p:tavLst>
                                    </p:anim>
                                    <p:anim calcmode="lin" valueType="num">
                                      <p:cBhvr>
                                        <p:cTn id="85" dur="500" fill="hold"/>
                                        <p:tgtEl>
                                          <p:spTgt spid="24588"/>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3" presetClass="entr" presetSubtype="5"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blinds(vertical)">
                                      <p:cBhvr>
                                        <p:cTn id="9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dirty="0" smtClean="0">
                <a:solidFill>
                  <a:srgbClr val="FF0000"/>
                </a:solidFill>
              </a:rPr>
              <a:t>Condition n°3</a:t>
            </a:r>
            <a:endParaRPr lang="fr-FR" dirty="0">
              <a:solidFill>
                <a:srgbClr val="FF0000"/>
              </a:solidFill>
            </a:endParaRPr>
          </a:p>
        </p:txBody>
      </p:sp>
      <p:sp>
        <p:nvSpPr>
          <p:cNvPr id="3" name="Espace réservé du contenu 2"/>
          <p:cNvSpPr>
            <a:spLocks noGrp="1"/>
          </p:cNvSpPr>
          <p:nvPr>
            <p:ph idx="1"/>
          </p:nvPr>
        </p:nvSpPr>
        <p:spPr>
          <a:xfrm>
            <a:off x="323528" y="836712"/>
            <a:ext cx="8136904" cy="864096"/>
          </a:xfrm>
        </p:spPr>
        <p:txBody>
          <a:bodyPr>
            <a:normAutofit/>
          </a:bodyPr>
          <a:lstStyle/>
          <a:p>
            <a:r>
              <a:rPr lang="fr-FR" sz="1800" b="1" dirty="0" smtClean="0"/>
              <a:t>Assumer ses échecs</a:t>
            </a:r>
          </a:p>
          <a:p>
            <a:pPr>
              <a:buNone/>
            </a:pPr>
            <a:r>
              <a:rPr lang="fr-FR" sz="1800" dirty="0" smtClean="0"/>
              <a:t>Il faut se poser la question: « Pourquoi j’en suis arrivé(e) là aujourd’hui ? »</a:t>
            </a:r>
          </a:p>
          <a:p>
            <a:pPr>
              <a:buNone/>
            </a:pPr>
            <a:endParaRPr lang="fr-FR" sz="1800" dirty="0"/>
          </a:p>
        </p:txBody>
      </p:sp>
      <p:sp>
        <p:nvSpPr>
          <p:cNvPr id="4" name="ZoneTexte 3"/>
          <p:cNvSpPr txBox="1"/>
          <p:nvPr/>
        </p:nvSpPr>
        <p:spPr>
          <a:xfrm>
            <a:off x="323528" y="1628800"/>
            <a:ext cx="3343864" cy="369332"/>
          </a:xfrm>
          <a:prstGeom prst="rect">
            <a:avLst/>
          </a:prstGeom>
          <a:noFill/>
        </p:spPr>
        <p:txBody>
          <a:bodyPr wrap="none" rtlCol="0">
            <a:spAutoFit/>
          </a:bodyPr>
          <a:lstStyle/>
          <a:p>
            <a:r>
              <a:rPr lang="fr-FR" dirty="0" smtClean="0">
                <a:solidFill>
                  <a:srgbClr val="00B050"/>
                </a:solidFill>
              </a:rPr>
              <a:t>Les raisons peuvent être diverses:</a:t>
            </a:r>
            <a:endParaRPr lang="fr-FR" dirty="0">
              <a:solidFill>
                <a:srgbClr val="00B050"/>
              </a:solidFill>
            </a:endParaRPr>
          </a:p>
        </p:txBody>
      </p:sp>
      <p:sp>
        <p:nvSpPr>
          <p:cNvPr id="5" name="ZoneTexte 4"/>
          <p:cNvSpPr txBox="1"/>
          <p:nvPr/>
        </p:nvSpPr>
        <p:spPr>
          <a:xfrm>
            <a:off x="323528" y="2060848"/>
            <a:ext cx="8676456" cy="1754326"/>
          </a:xfrm>
          <a:prstGeom prst="rect">
            <a:avLst/>
          </a:prstGeom>
          <a:noFill/>
        </p:spPr>
        <p:txBody>
          <a:bodyPr wrap="square" rtlCol="0">
            <a:spAutoFit/>
          </a:bodyPr>
          <a:lstStyle/>
          <a:p>
            <a:pPr>
              <a:buFont typeface="Wingdings" pitchFamily="2" charset="2"/>
              <a:buChar char="Ø"/>
            </a:pPr>
            <a:r>
              <a:rPr lang="fr-FR" dirty="0" smtClean="0"/>
              <a:t>   Manque de travail</a:t>
            </a:r>
          </a:p>
          <a:p>
            <a:pPr>
              <a:buFont typeface="Wingdings" pitchFamily="2" charset="2"/>
              <a:buChar char="Ø"/>
            </a:pPr>
            <a:r>
              <a:rPr lang="fr-FR" dirty="0" smtClean="0"/>
              <a:t>   Manque de volonté</a:t>
            </a:r>
          </a:p>
          <a:p>
            <a:pPr>
              <a:buFont typeface="Wingdings" pitchFamily="2" charset="2"/>
              <a:buChar char="Ø"/>
            </a:pPr>
            <a:r>
              <a:rPr lang="fr-FR" dirty="0" smtClean="0"/>
              <a:t>   Mauvaises méthodes: parfois on a l’impression de passer beaucoup de temps et puis          </a:t>
            </a:r>
          </a:p>
          <a:p>
            <a:r>
              <a:rPr lang="fr-FR" dirty="0" smtClean="0"/>
              <a:t>       finalement c’est pas productif et ç sert à rien</a:t>
            </a:r>
          </a:p>
          <a:p>
            <a:pPr>
              <a:buFont typeface="Wingdings" pitchFamily="2" charset="2"/>
              <a:buChar char="Ø"/>
            </a:pPr>
            <a:r>
              <a:rPr lang="fr-FR" dirty="0" smtClean="0"/>
              <a:t>    Manque d’attention en classe</a:t>
            </a:r>
          </a:p>
          <a:p>
            <a:pPr>
              <a:buFontTx/>
              <a:buChar char="-"/>
            </a:pPr>
            <a:endParaRPr lang="fr-FR" dirty="0"/>
          </a:p>
        </p:txBody>
      </p:sp>
      <p:sp>
        <p:nvSpPr>
          <p:cNvPr id="6" name="ZoneTexte 5"/>
          <p:cNvSpPr txBox="1"/>
          <p:nvPr/>
        </p:nvSpPr>
        <p:spPr>
          <a:xfrm>
            <a:off x="467544" y="3573016"/>
            <a:ext cx="8676456" cy="1200329"/>
          </a:xfrm>
          <a:prstGeom prst="rect">
            <a:avLst/>
          </a:prstGeom>
          <a:noFill/>
        </p:spPr>
        <p:txBody>
          <a:bodyPr wrap="square" rtlCol="0">
            <a:spAutoFit/>
          </a:bodyPr>
          <a:lstStyle/>
          <a:p>
            <a:pPr>
              <a:buFont typeface="Wingdings" pitchFamily="2" charset="2"/>
              <a:buChar char="Ø"/>
            </a:pPr>
            <a:r>
              <a:rPr lang="fr-FR" dirty="0" smtClean="0"/>
              <a:t>    La  raison la plus profonde, c’est quand on s’enferme dans son échec, on n’y croit plus, notre esprit se bloque, plus rien ne passe et le savoir qui t’es enseigné te passe bien au-dessus car tu ne l’entends plus, tu n’entends plus rien.</a:t>
            </a:r>
          </a:p>
          <a:p>
            <a:endParaRPr lang="fr-FR" dirty="0"/>
          </a:p>
        </p:txBody>
      </p:sp>
      <p:pic>
        <p:nvPicPr>
          <p:cNvPr id="27650" name="Picture 2"/>
          <p:cNvPicPr>
            <a:picLocks noChangeAspect="1" noChangeArrowheads="1"/>
          </p:cNvPicPr>
          <p:nvPr/>
        </p:nvPicPr>
        <p:blipFill>
          <a:blip r:embed="rId2" cstate="print"/>
          <a:srcRect l="28110" t="24360" r="62913" b="48761"/>
          <a:stretch>
            <a:fillRect/>
          </a:stretch>
        </p:blipFill>
        <p:spPr bwMode="auto">
          <a:xfrm>
            <a:off x="6948264" y="4293096"/>
            <a:ext cx="1296144" cy="2182979"/>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l="28265" t="24720" r="62758" b="48400"/>
          <a:stretch>
            <a:fillRect/>
          </a:stretch>
        </p:blipFill>
        <p:spPr bwMode="auto">
          <a:xfrm>
            <a:off x="7092280" y="4293096"/>
            <a:ext cx="1368152" cy="2304255"/>
          </a:xfrm>
          <a:prstGeom prst="rect">
            <a:avLst/>
          </a:prstGeom>
          <a:noFill/>
          <a:ln w="9525">
            <a:noFill/>
            <a:miter lim="800000"/>
            <a:headEnd/>
            <a:tailEnd/>
          </a:ln>
        </p:spPr>
      </p:pic>
      <p:pic>
        <p:nvPicPr>
          <p:cNvPr id="27652" name="Picture 4"/>
          <p:cNvPicPr>
            <a:picLocks noChangeAspect="1" noChangeArrowheads="1"/>
          </p:cNvPicPr>
          <p:nvPr/>
        </p:nvPicPr>
        <p:blipFill>
          <a:blip r:embed="rId4" cstate="print"/>
          <a:srcRect l="27793" t="23880" r="62757" b="48400"/>
          <a:stretch>
            <a:fillRect/>
          </a:stretch>
        </p:blipFill>
        <p:spPr bwMode="auto">
          <a:xfrm>
            <a:off x="7380312" y="4293096"/>
            <a:ext cx="1440160" cy="2376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 presetClass="entr" presetSubtype="4" fill="hold" nodeType="withEffect">
                                  <p:stCondLst>
                                    <p:cond delay="0"/>
                                  </p:stCondLst>
                                  <p:childTnLst>
                                    <p:set>
                                      <p:cBhvr>
                                        <p:cTn id="29" dur="1" fill="hold">
                                          <p:stCondLst>
                                            <p:cond delay="0"/>
                                          </p:stCondLst>
                                        </p:cTn>
                                        <p:tgtEl>
                                          <p:spTgt spid="27650"/>
                                        </p:tgtEl>
                                        <p:attrNameLst>
                                          <p:attrName>style.visibility</p:attrName>
                                        </p:attrNameLst>
                                      </p:cBhvr>
                                      <p:to>
                                        <p:strVal val="visible"/>
                                      </p:to>
                                    </p:set>
                                    <p:anim calcmode="lin" valueType="num">
                                      <p:cBhvr additive="base">
                                        <p:cTn id="30" dur="500" fill="hold"/>
                                        <p:tgtEl>
                                          <p:spTgt spid="27650"/>
                                        </p:tgtEl>
                                        <p:attrNameLst>
                                          <p:attrName>ppt_x</p:attrName>
                                        </p:attrNameLst>
                                      </p:cBhvr>
                                      <p:tavLst>
                                        <p:tav tm="0">
                                          <p:val>
                                            <p:strVal val="#ppt_x"/>
                                          </p:val>
                                        </p:tav>
                                        <p:tav tm="100000">
                                          <p:val>
                                            <p:strVal val="#ppt_x"/>
                                          </p:val>
                                        </p:tav>
                                      </p:tavLst>
                                    </p:anim>
                                    <p:anim calcmode="lin" valueType="num">
                                      <p:cBhvr additive="base">
                                        <p:cTn id="31" dur="500" fill="hold"/>
                                        <p:tgtEl>
                                          <p:spTgt spid="27650"/>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xit" presetSubtype="4" fill="hold" nodeType="afterEffect">
                                  <p:stCondLst>
                                    <p:cond delay="1500"/>
                                  </p:stCondLst>
                                  <p:childTnLst>
                                    <p:anim calcmode="lin" valueType="num">
                                      <p:cBhvr additive="base">
                                        <p:cTn id="34" dur="500"/>
                                        <p:tgtEl>
                                          <p:spTgt spid="27650"/>
                                        </p:tgtEl>
                                        <p:attrNameLst>
                                          <p:attrName>ppt_x</p:attrName>
                                        </p:attrNameLst>
                                      </p:cBhvr>
                                      <p:tavLst>
                                        <p:tav tm="0">
                                          <p:val>
                                            <p:strVal val="ppt_x"/>
                                          </p:val>
                                        </p:tav>
                                        <p:tav tm="100000">
                                          <p:val>
                                            <p:strVal val="ppt_x"/>
                                          </p:val>
                                        </p:tav>
                                      </p:tavLst>
                                    </p:anim>
                                    <p:anim calcmode="lin" valueType="num">
                                      <p:cBhvr additive="base">
                                        <p:cTn id="35" dur="500"/>
                                        <p:tgtEl>
                                          <p:spTgt spid="27650"/>
                                        </p:tgtEl>
                                        <p:attrNameLst>
                                          <p:attrName>ppt_y</p:attrName>
                                        </p:attrNameLst>
                                      </p:cBhvr>
                                      <p:tavLst>
                                        <p:tav tm="0">
                                          <p:val>
                                            <p:strVal val="ppt_y"/>
                                          </p:val>
                                        </p:tav>
                                        <p:tav tm="100000">
                                          <p:val>
                                            <p:strVal val="1+ppt_h/2"/>
                                          </p:val>
                                        </p:tav>
                                      </p:tavLst>
                                    </p:anim>
                                    <p:set>
                                      <p:cBhvr>
                                        <p:cTn id="36" dur="1" fill="hold">
                                          <p:stCondLst>
                                            <p:cond delay="499"/>
                                          </p:stCondLst>
                                        </p:cTn>
                                        <p:tgtEl>
                                          <p:spTgt spid="27650"/>
                                        </p:tgtEl>
                                        <p:attrNameLst>
                                          <p:attrName>style.visibility</p:attrName>
                                        </p:attrNameLst>
                                      </p:cBhvr>
                                      <p:to>
                                        <p:strVal val="hidden"/>
                                      </p:to>
                                    </p:set>
                                  </p:childTnLst>
                                </p:cTn>
                              </p:par>
                              <p:par>
                                <p:cTn id="37" presetID="2" presetClass="entr" presetSubtype="4" fill="hold" nodeType="withEffect">
                                  <p:stCondLst>
                                    <p:cond delay="1500"/>
                                  </p:stCondLst>
                                  <p:childTnLst>
                                    <p:set>
                                      <p:cBhvr>
                                        <p:cTn id="38" dur="1" fill="hold">
                                          <p:stCondLst>
                                            <p:cond delay="0"/>
                                          </p:stCondLst>
                                        </p:cTn>
                                        <p:tgtEl>
                                          <p:spTgt spid="27651"/>
                                        </p:tgtEl>
                                        <p:attrNameLst>
                                          <p:attrName>style.visibility</p:attrName>
                                        </p:attrNameLst>
                                      </p:cBhvr>
                                      <p:to>
                                        <p:strVal val="visible"/>
                                      </p:to>
                                    </p:set>
                                    <p:anim calcmode="lin" valueType="num">
                                      <p:cBhvr additive="base">
                                        <p:cTn id="39" dur="500" fill="hold"/>
                                        <p:tgtEl>
                                          <p:spTgt spid="27651"/>
                                        </p:tgtEl>
                                        <p:attrNameLst>
                                          <p:attrName>ppt_x</p:attrName>
                                        </p:attrNameLst>
                                      </p:cBhvr>
                                      <p:tavLst>
                                        <p:tav tm="0">
                                          <p:val>
                                            <p:strVal val="#ppt_x"/>
                                          </p:val>
                                        </p:tav>
                                        <p:tav tm="100000">
                                          <p:val>
                                            <p:strVal val="#ppt_x"/>
                                          </p:val>
                                        </p:tav>
                                      </p:tavLst>
                                    </p:anim>
                                    <p:anim calcmode="lin" valueType="num">
                                      <p:cBhvr additive="base">
                                        <p:cTn id="40" dur="500" fill="hold"/>
                                        <p:tgtEl>
                                          <p:spTgt spid="27651"/>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xit" presetSubtype="4" fill="hold" nodeType="afterEffect">
                                  <p:stCondLst>
                                    <p:cond delay="1000"/>
                                  </p:stCondLst>
                                  <p:childTnLst>
                                    <p:anim calcmode="lin" valueType="num">
                                      <p:cBhvr additive="base">
                                        <p:cTn id="43" dur="500"/>
                                        <p:tgtEl>
                                          <p:spTgt spid="27651"/>
                                        </p:tgtEl>
                                        <p:attrNameLst>
                                          <p:attrName>ppt_x</p:attrName>
                                        </p:attrNameLst>
                                      </p:cBhvr>
                                      <p:tavLst>
                                        <p:tav tm="0">
                                          <p:val>
                                            <p:strVal val="ppt_x"/>
                                          </p:val>
                                        </p:tav>
                                        <p:tav tm="100000">
                                          <p:val>
                                            <p:strVal val="ppt_x"/>
                                          </p:val>
                                        </p:tav>
                                      </p:tavLst>
                                    </p:anim>
                                    <p:anim calcmode="lin" valueType="num">
                                      <p:cBhvr additive="base">
                                        <p:cTn id="44" dur="500"/>
                                        <p:tgtEl>
                                          <p:spTgt spid="27651"/>
                                        </p:tgtEl>
                                        <p:attrNameLst>
                                          <p:attrName>ppt_y</p:attrName>
                                        </p:attrNameLst>
                                      </p:cBhvr>
                                      <p:tavLst>
                                        <p:tav tm="0">
                                          <p:val>
                                            <p:strVal val="ppt_y"/>
                                          </p:val>
                                        </p:tav>
                                        <p:tav tm="100000">
                                          <p:val>
                                            <p:strVal val="1+ppt_h/2"/>
                                          </p:val>
                                        </p:tav>
                                      </p:tavLst>
                                    </p:anim>
                                    <p:set>
                                      <p:cBhvr>
                                        <p:cTn id="45" dur="1" fill="hold">
                                          <p:stCondLst>
                                            <p:cond delay="499"/>
                                          </p:stCondLst>
                                        </p:cTn>
                                        <p:tgtEl>
                                          <p:spTgt spid="27651"/>
                                        </p:tgtEl>
                                        <p:attrNameLst>
                                          <p:attrName>style.visibility</p:attrName>
                                        </p:attrNameLst>
                                      </p:cBhvr>
                                      <p:to>
                                        <p:strVal val="hidden"/>
                                      </p:to>
                                    </p:set>
                                  </p:childTnLst>
                                </p:cTn>
                              </p:par>
                            </p:childTnLst>
                          </p:cTn>
                        </p:par>
                        <p:par>
                          <p:cTn id="46" fill="hold">
                            <p:stCondLst>
                              <p:cond delay="4000"/>
                            </p:stCondLst>
                            <p:childTnLst>
                              <p:par>
                                <p:cTn id="47" presetID="2" presetClass="entr" presetSubtype="4" fill="hold" nodeType="afterEffect">
                                  <p:stCondLst>
                                    <p:cond delay="1000"/>
                                  </p:stCondLst>
                                  <p:childTnLst>
                                    <p:set>
                                      <p:cBhvr>
                                        <p:cTn id="48" dur="1" fill="hold">
                                          <p:stCondLst>
                                            <p:cond delay="0"/>
                                          </p:stCondLst>
                                        </p:cTn>
                                        <p:tgtEl>
                                          <p:spTgt spid="27652"/>
                                        </p:tgtEl>
                                        <p:attrNameLst>
                                          <p:attrName>style.visibility</p:attrName>
                                        </p:attrNameLst>
                                      </p:cBhvr>
                                      <p:to>
                                        <p:strVal val="visible"/>
                                      </p:to>
                                    </p:set>
                                    <p:anim calcmode="lin" valueType="num">
                                      <p:cBhvr additive="base">
                                        <p:cTn id="49" dur="500" fill="hold"/>
                                        <p:tgtEl>
                                          <p:spTgt spid="27652"/>
                                        </p:tgtEl>
                                        <p:attrNameLst>
                                          <p:attrName>ppt_x</p:attrName>
                                        </p:attrNameLst>
                                      </p:cBhvr>
                                      <p:tavLst>
                                        <p:tav tm="0">
                                          <p:val>
                                            <p:strVal val="#ppt_x"/>
                                          </p:val>
                                        </p:tav>
                                        <p:tav tm="100000">
                                          <p:val>
                                            <p:strVal val="#ppt_x"/>
                                          </p:val>
                                        </p:tav>
                                      </p:tavLst>
                                    </p:anim>
                                    <p:anim calcmode="lin" valueType="num">
                                      <p:cBhvr additive="base">
                                        <p:cTn id="50"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332657"/>
            <a:ext cx="8568952" cy="792087"/>
          </a:xfrm>
        </p:spPr>
        <p:txBody>
          <a:bodyPr>
            <a:normAutofit/>
          </a:bodyPr>
          <a:lstStyle/>
          <a:p>
            <a:r>
              <a:rPr lang="fr-FR" sz="1800" dirty="0" smtClean="0"/>
              <a:t>Ouvrir ton esprit </a:t>
            </a:r>
            <a:r>
              <a:rPr lang="fr-FR" sz="1800" dirty="0" smtClean="0"/>
              <a:t>aux </a:t>
            </a:r>
            <a:r>
              <a:rPr lang="fr-FR" sz="1800" dirty="0" smtClean="0"/>
              <a:t>mathématiques, écoute les mathématiques, écoute ton professeur</a:t>
            </a:r>
          </a:p>
        </p:txBody>
      </p:sp>
      <p:pic>
        <p:nvPicPr>
          <p:cNvPr id="5122" name="Picture 2" descr="Je détruis votre enfance avec des dessins SURPRISES ! 💀 (Disney ..."/>
          <p:cNvPicPr>
            <a:picLocks noChangeAspect="1" noChangeArrowheads="1"/>
          </p:cNvPicPr>
          <p:nvPr/>
        </p:nvPicPr>
        <p:blipFill>
          <a:blip r:embed="rId2" cstate="print"/>
          <a:srcRect/>
          <a:stretch>
            <a:fillRect/>
          </a:stretch>
        </p:blipFill>
        <p:spPr bwMode="auto">
          <a:xfrm>
            <a:off x="2195736" y="1052736"/>
            <a:ext cx="2808312" cy="1579676"/>
          </a:xfrm>
          <a:prstGeom prst="rect">
            <a:avLst/>
          </a:prstGeom>
          <a:noFill/>
        </p:spPr>
      </p:pic>
      <p:pic>
        <p:nvPicPr>
          <p:cNvPr id="5124" name="Picture 4" descr="Écouter - PICTOS ET CIE"/>
          <p:cNvPicPr>
            <a:picLocks noChangeAspect="1" noChangeArrowheads="1"/>
          </p:cNvPicPr>
          <p:nvPr/>
        </p:nvPicPr>
        <p:blipFill>
          <a:blip r:embed="rId3" cstate="print"/>
          <a:srcRect b="9836"/>
          <a:stretch>
            <a:fillRect/>
          </a:stretch>
        </p:blipFill>
        <p:spPr bwMode="auto">
          <a:xfrm>
            <a:off x="5940152" y="836712"/>
            <a:ext cx="2467708" cy="1728192"/>
          </a:xfrm>
          <a:prstGeom prst="rect">
            <a:avLst/>
          </a:prstGeom>
          <a:noFill/>
        </p:spPr>
      </p:pic>
      <p:sp>
        <p:nvSpPr>
          <p:cNvPr id="6" name="Espace réservé du contenu 2"/>
          <p:cNvSpPr txBox="1">
            <a:spLocks/>
          </p:cNvSpPr>
          <p:nvPr/>
        </p:nvSpPr>
        <p:spPr>
          <a:xfrm>
            <a:off x="575048" y="3284984"/>
            <a:ext cx="8568952" cy="20162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Cela te semble peut-être stupide mais tu dois prendre plaisir à faire de maths.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 Je veux progresser en maths et ça me fait plaisir de me faire mal pour y arriver ! »</a:t>
            </a:r>
            <a:endParaRPr kumimoji="0" lang="fr-FR"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126" name="AutoShape 6" descr="Le sourire est un trésor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128" name="AutoShape 8" descr="Le sourire est un trésor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130" name="AutoShape 10" descr="Le sourire est un trésor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32" name="Picture 12" descr="Grande émoticône De Sourire Illustration Stock - Illustration du ..."/>
          <p:cNvPicPr>
            <a:picLocks noChangeAspect="1" noChangeArrowheads="1"/>
          </p:cNvPicPr>
          <p:nvPr/>
        </p:nvPicPr>
        <p:blipFill>
          <a:blip r:embed="rId4" cstate="print"/>
          <a:srcRect/>
          <a:stretch>
            <a:fillRect/>
          </a:stretch>
        </p:blipFill>
        <p:spPr bwMode="auto">
          <a:xfrm>
            <a:off x="2627784" y="4509120"/>
            <a:ext cx="1967047" cy="2016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additive="base">
                                        <p:cTn id="10" dur="500" fill="hold"/>
                                        <p:tgtEl>
                                          <p:spTgt spid="5122"/>
                                        </p:tgtEl>
                                        <p:attrNameLst>
                                          <p:attrName>ppt_x</p:attrName>
                                        </p:attrNameLst>
                                      </p:cBhvr>
                                      <p:tavLst>
                                        <p:tav tm="0">
                                          <p:val>
                                            <p:strVal val="#ppt_x"/>
                                          </p:val>
                                        </p:tav>
                                        <p:tav tm="100000">
                                          <p:val>
                                            <p:strVal val="#ppt_x"/>
                                          </p:val>
                                        </p:tav>
                                      </p:tavLst>
                                    </p:anim>
                                    <p:anim calcmode="lin" valueType="num">
                                      <p:cBhvr additive="base">
                                        <p:cTn id="11" dur="500" fill="hold"/>
                                        <p:tgtEl>
                                          <p:spTgt spid="512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124"/>
                                        </p:tgtEl>
                                        <p:attrNameLst>
                                          <p:attrName>style.visibility</p:attrName>
                                        </p:attrNameLst>
                                      </p:cBhvr>
                                      <p:to>
                                        <p:strVal val="visible"/>
                                      </p:to>
                                    </p:set>
                                    <p:anim calcmode="lin" valueType="num">
                                      <p:cBhvr additive="base">
                                        <p:cTn id="14" dur="500" fill="hold"/>
                                        <p:tgtEl>
                                          <p:spTgt spid="5124"/>
                                        </p:tgtEl>
                                        <p:attrNameLst>
                                          <p:attrName>ppt_x</p:attrName>
                                        </p:attrNameLst>
                                      </p:cBhvr>
                                      <p:tavLst>
                                        <p:tav tm="0">
                                          <p:val>
                                            <p:strVal val="#ppt_x"/>
                                          </p:val>
                                        </p:tav>
                                        <p:tav tm="100000">
                                          <p:val>
                                            <p:strVal val="#ppt_x"/>
                                          </p:val>
                                        </p:tav>
                                      </p:tavLst>
                                    </p:anim>
                                    <p:anim calcmode="lin" valueType="num">
                                      <p:cBhvr additive="base">
                                        <p:cTn id="15"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 presetClass="entr" presetSubtype="4" fill="hold" nodeType="withEffect">
                                  <p:stCondLst>
                                    <p:cond delay="0"/>
                                  </p:stCondLst>
                                  <p:childTnLst>
                                    <p:set>
                                      <p:cBhvr>
                                        <p:cTn id="22" dur="1" fill="hold">
                                          <p:stCondLst>
                                            <p:cond delay="0"/>
                                          </p:stCondLst>
                                        </p:cTn>
                                        <p:tgtEl>
                                          <p:spTgt spid="5132"/>
                                        </p:tgtEl>
                                        <p:attrNameLst>
                                          <p:attrName>style.visibility</p:attrName>
                                        </p:attrNameLst>
                                      </p:cBhvr>
                                      <p:to>
                                        <p:strVal val="visible"/>
                                      </p:to>
                                    </p:set>
                                    <p:anim calcmode="lin" valueType="num">
                                      <p:cBhvr additive="base">
                                        <p:cTn id="23" dur="500" fill="hold"/>
                                        <p:tgtEl>
                                          <p:spTgt spid="5132"/>
                                        </p:tgtEl>
                                        <p:attrNameLst>
                                          <p:attrName>ppt_x</p:attrName>
                                        </p:attrNameLst>
                                      </p:cBhvr>
                                      <p:tavLst>
                                        <p:tav tm="0">
                                          <p:val>
                                            <p:strVal val="#ppt_x"/>
                                          </p:val>
                                        </p:tav>
                                        <p:tav tm="100000">
                                          <p:val>
                                            <p:strVal val="#ppt_x"/>
                                          </p:val>
                                        </p:tav>
                                      </p:tavLst>
                                    </p:anim>
                                    <p:anim calcmode="lin" valueType="num">
                                      <p:cBhvr additive="base">
                                        <p:cTn id="24"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548680"/>
            <a:ext cx="7128792" cy="38318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fr-F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Quelles sont </a:t>
            </a:r>
          </a:p>
          <a:p>
            <a:pPr algn="ctr">
              <a:lnSpc>
                <a:spcPct val="150000"/>
              </a:lnSpc>
            </a:pPr>
            <a:r>
              <a:rPr lang="fr-F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les méthodes pour progresser ?</a:t>
            </a:r>
            <a:endParaRPr lang="fr-F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4" descr="De progrès en progrès"/>
          <p:cNvPicPr>
            <a:picLocks noChangeAspect="1" noChangeArrowheads="1"/>
          </p:cNvPicPr>
          <p:nvPr/>
        </p:nvPicPr>
        <p:blipFill>
          <a:blip r:embed="rId2" cstate="print"/>
          <a:srcRect l="8350" t="7560" b="11801"/>
          <a:stretch>
            <a:fillRect/>
          </a:stretch>
        </p:blipFill>
        <p:spPr bwMode="auto">
          <a:xfrm>
            <a:off x="2771800" y="4149080"/>
            <a:ext cx="3569942" cy="2355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17"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solidFill>
                  <a:srgbClr val="0000FF"/>
                </a:solidFill>
              </a:rPr>
              <a:t>En classe</a:t>
            </a:r>
            <a:endParaRPr lang="fr-FR" sz="4800" dirty="0">
              <a:solidFill>
                <a:srgbClr val="0000FF"/>
              </a:solidFill>
            </a:endParaRPr>
          </a:p>
        </p:txBody>
      </p:sp>
      <p:sp>
        <p:nvSpPr>
          <p:cNvPr id="3" name="Espace réservé du contenu 2"/>
          <p:cNvSpPr>
            <a:spLocks noGrp="1"/>
          </p:cNvSpPr>
          <p:nvPr>
            <p:ph idx="1"/>
          </p:nvPr>
        </p:nvSpPr>
        <p:spPr>
          <a:xfrm>
            <a:off x="539552" y="1268760"/>
            <a:ext cx="8229600" cy="5257800"/>
          </a:xfrm>
        </p:spPr>
        <p:txBody>
          <a:bodyPr/>
          <a:lstStyle/>
          <a:p>
            <a:r>
              <a:rPr lang="fr-FR" sz="2800" b="1" dirty="0" smtClean="0"/>
              <a:t>Être attentif</a:t>
            </a:r>
            <a:r>
              <a:rPr lang="fr-FR" sz="2800" dirty="0" smtClean="0"/>
              <a:t>: </a:t>
            </a:r>
            <a:r>
              <a:rPr lang="fr-FR" sz="2000" dirty="0" smtClean="0"/>
              <a:t>regarder le diaporama ou la feuille: Comment réussir en maths ? »</a:t>
            </a:r>
          </a:p>
          <a:p>
            <a:pPr>
              <a:buNone/>
            </a:pPr>
            <a:r>
              <a:rPr lang="fr-FR" sz="2000" dirty="0" smtClean="0"/>
              <a:t>     Tu dois exploiter tout ce qui se passe en classe.</a:t>
            </a:r>
          </a:p>
          <a:p>
            <a:pPr>
              <a:buNone/>
            </a:pPr>
            <a:endParaRPr lang="fr-FR" sz="2400" dirty="0" smtClean="0"/>
          </a:p>
          <a:p>
            <a:r>
              <a:rPr lang="fr-FR" sz="2800" dirty="0" smtClean="0"/>
              <a:t>Se réconcilier avec son prof</a:t>
            </a:r>
          </a:p>
          <a:p>
            <a:r>
              <a:rPr lang="fr-FR" sz="2800" dirty="0" smtClean="0"/>
              <a:t>Être actif durant les séances d’exercices</a:t>
            </a:r>
          </a:p>
          <a:p>
            <a:r>
              <a:rPr lang="fr-FR" sz="2800" dirty="0" smtClean="0"/>
              <a:t>Poser des questions</a:t>
            </a:r>
          </a:p>
          <a:p>
            <a:r>
              <a:rPr lang="fr-FR" sz="2800" dirty="0" smtClean="0"/>
              <a:t>Soigner ses cahiers/classeurs </a:t>
            </a:r>
          </a:p>
          <a:p>
            <a:pPr>
              <a:buNone/>
            </a:pPr>
            <a:r>
              <a:rPr lang="fr-FR" sz="2800" dirty="0" smtClean="0"/>
              <a:t>     Si c’est le « </a:t>
            </a:r>
            <a:r>
              <a:rPr lang="fr-FR" sz="2800" dirty="0" err="1" smtClean="0"/>
              <a:t>souc</a:t>
            </a:r>
            <a:r>
              <a:rPr lang="fr-FR" sz="2800" dirty="0" smtClean="0"/>
              <a:t> » dans tes affaires, on n’a pas envie de l’ouvrir.</a:t>
            </a:r>
          </a:p>
          <a:p>
            <a:endParaRPr lang="fr-FR" dirty="0" smtClean="0"/>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495</Words>
  <Application>Microsoft Office PowerPoint</Application>
  <PresentationFormat>Affichage à l'écran (4:3)</PresentationFormat>
  <Paragraphs>90</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Diapositive 1</vt:lpstr>
      <vt:lpstr>Diapositive 2</vt:lpstr>
      <vt:lpstr>Condition n°1</vt:lpstr>
      <vt:lpstr>Diapositive 4</vt:lpstr>
      <vt:lpstr>Diapositive 5</vt:lpstr>
      <vt:lpstr>Condition n°3</vt:lpstr>
      <vt:lpstr>Diapositive 7</vt:lpstr>
      <vt:lpstr>Diapositive 8</vt:lpstr>
      <vt:lpstr>En classe</vt:lpstr>
      <vt:lpstr>A la maison</vt:lpstr>
      <vt:lpstr>Préparer une interro</vt:lpstr>
      <vt:lpstr>Durant les vacances</vt:lpstr>
      <vt:lpstr>Diapositive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réussir en maths ?</dc:title>
  <dc:creator>Anne &amp; Frédé</dc:creator>
  <cp:lastModifiedBy>Anne &amp; Frédé</cp:lastModifiedBy>
  <cp:revision>42</cp:revision>
  <dcterms:created xsi:type="dcterms:W3CDTF">2020-06-25T12:55:50Z</dcterms:created>
  <dcterms:modified xsi:type="dcterms:W3CDTF">2020-07-03T09:56:20Z</dcterms:modified>
</cp:coreProperties>
</file>